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13" r:id="rId2"/>
    <p:sldId id="314" r:id="rId3"/>
  </p:sldIdLst>
  <p:sldSz cx="12169775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444" autoAdjust="0"/>
  </p:normalViewPr>
  <p:slideViewPr>
    <p:cSldViewPr>
      <p:cViewPr>
        <p:scale>
          <a:sx n="60" d="100"/>
          <a:sy n="60" d="100"/>
        </p:scale>
        <p:origin x="-1266" y="-414"/>
      </p:cViewPr>
      <p:guideLst>
        <p:guide orient="horz" pos="2160"/>
        <p:guide pos="3833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10" d="100"/>
          <a:sy n="110" d="100"/>
        </p:scale>
        <p:origin x="-1170" y="12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082DA2-2243-4565-BE07-821A5D252487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6838" y="744538"/>
            <a:ext cx="66040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1FAD08-EC1E-4AC1-B491-BAC5C1AD22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2290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6469" y="4532064"/>
            <a:ext cx="6624736" cy="5256584"/>
          </a:xfrm>
        </p:spPr>
        <p:txBody>
          <a:bodyPr/>
          <a:lstStyle/>
          <a:p>
            <a:pPr indent="457200" algn="just"/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FAD08-EC1E-4AC1-B491-BAC5C1AD224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03167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6469" y="4532064"/>
            <a:ext cx="6624736" cy="5256584"/>
          </a:xfrm>
        </p:spPr>
        <p:txBody>
          <a:bodyPr/>
          <a:lstStyle/>
          <a:p>
            <a:pPr indent="457200" algn="just"/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FAD08-EC1E-4AC1-B491-BAC5C1AD2241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316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2733" y="2130426"/>
            <a:ext cx="10344309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5466" y="3886200"/>
            <a:ext cx="8518843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A45A0-C88C-4710-BE8E-2B49DEE5FD21}" type="datetime1">
              <a:rPr lang="ru-RU" smtClean="0"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84626-21C1-4690-8F14-C17AB5F84851}" type="datetime1">
              <a:rPr lang="ru-RU" smtClean="0"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23087" y="274639"/>
            <a:ext cx="2738199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8489" y="274639"/>
            <a:ext cx="8011769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951A4-C507-40E4-9972-66F212D811E3}" type="datetime1">
              <a:rPr lang="ru-RU" smtClean="0"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FF0C0-34A7-45FF-82FC-C364EF823C9D}" type="datetime1">
              <a:rPr lang="ru-RU" smtClean="0"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1328" y="4406901"/>
            <a:ext cx="1034430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1328" y="2906713"/>
            <a:ext cx="10344309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A0B55-F9CB-4957-ADF8-1EFFE1CA85ED}" type="datetime1">
              <a:rPr lang="ru-RU" smtClean="0"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8489" y="1600201"/>
            <a:ext cx="53749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86302" y="1600201"/>
            <a:ext cx="53749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D1A89-EB5D-4386-8E46-86B3B1257737}" type="datetime1">
              <a:rPr lang="ru-RU" smtClean="0"/>
              <a:t>10.03.2025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8489" y="1535113"/>
            <a:ext cx="53770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8489" y="2174875"/>
            <a:ext cx="53770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82077" y="1535113"/>
            <a:ext cx="537921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82077" y="2174875"/>
            <a:ext cx="537921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42C91-DD01-47A9-8FE2-D1CCE1D76A90}" type="datetime1">
              <a:rPr lang="ru-RU" smtClean="0"/>
              <a:t>10.03.2025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CFD42-CE86-4773-A39D-B07E4862DC6F}" type="datetime1">
              <a:rPr lang="ru-RU" smtClean="0"/>
              <a:t>10.03.2025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DDCE-B4F4-476D-A124-B67A582E1742}" type="datetime1">
              <a:rPr lang="ru-RU" smtClean="0"/>
              <a:t>10.03.2025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489" y="273050"/>
            <a:ext cx="400377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58044" y="273051"/>
            <a:ext cx="680324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489" y="1435101"/>
            <a:ext cx="400377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2BBDE-2589-4807-AF5C-F16E5A13C918}" type="datetime1">
              <a:rPr lang="ru-RU" smtClean="0"/>
              <a:t>10.03.2025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5361" y="4800600"/>
            <a:ext cx="730186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5361" y="612775"/>
            <a:ext cx="730186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5361" y="5367338"/>
            <a:ext cx="730186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30E2E-0715-406A-894A-0F5A29348E3E}" type="datetime1">
              <a:rPr lang="ru-RU" smtClean="0"/>
              <a:t>10.03.2025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489" y="274638"/>
            <a:ext cx="1095279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8489" y="1600201"/>
            <a:ext cx="109527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8489" y="6356351"/>
            <a:ext cx="28396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D378A-B26D-476D-8006-2DD0B1039F6A}" type="datetime1">
              <a:rPr lang="ru-RU" smtClean="0"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58007" y="6356351"/>
            <a:ext cx="3853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21672" y="6356351"/>
            <a:ext cx="28396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1.png"/><Relationship Id="rId7" Type="http://schemas.microsoft.com/office/2007/relationships/hdphoto" Target="../media/hdphoto1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1.png"/><Relationship Id="rId7" Type="http://schemas.microsoft.com/office/2007/relationships/hdphoto" Target="../media/hdphoto1.wd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7455" y="26194"/>
            <a:ext cx="743514" cy="48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" y="100242"/>
            <a:ext cx="114134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600" b="1" dirty="0" smtClean="0">
                <a:solidFill>
                  <a:prstClr val="black"/>
                </a:solidFill>
                <a:latin typeface="Arial Black" pitchFamily="34" charset="0"/>
              </a:rPr>
              <a:t>Порядок приема в </a:t>
            </a:r>
            <a:r>
              <a:rPr lang="ru-RU" sz="1600" b="1" dirty="0">
                <a:solidFill>
                  <a:prstClr val="black"/>
                </a:solidFill>
                <a:latin typeface="Arial Black" pitchFamily="34" charset="0"/>
              </a:rPr>
              <a:t>1 </a:t>
            </a:r>
            <a:r>
              <a:rPr lang="ru-RU" sz="1600" b="1" dirty="0" smtClean="0">
                <a:solidFill>
                  <a:prstClr val="black"/>
                </a:solidFill>
                <a:latin typeface="Arial Black" pitchFamily="34" charset="0"/>
              </a:rPr>
              <a:t>класс  муниципальных общеобразовательных организаций</a:t>
            </a:r>
            <a:endParaRPr lang="ru-RU" sz="1600" b="1" dirty="0">
              <a:solidFill>
                <a:prstClr val="black"/>
              </a:solidFill>
              <a:latin typeface="Arial Black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91973" y="929850"/>
            <a:ext cx="1378424" cy="44814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2025 </a:t>
            </a:r>
            <a:r>
              <a:rPr lang="ru-RU" sz="2000" b="1" dirty="0" smtClean="0">
                <a:solidFill>
                  <a:schemeClr val="tx1"/>
                </a:solidFill>
              </a:rPr>
              <a:t>г.</a:t>
            </a:r>
            <a:endParaRPr lang="ru-RU" sz="2000" b="1" dirty="0">
              <a:solidFill>
                <a:schemeClr val="tx1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680823" y="1377990"/>
            <a:ext cx="16598" cy="5213382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707526" y="2245928"/>
            <a:ext cx="324000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680823" y="3448133"/>
            <a:ext cx="324000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1116708" y="1786890"/>
            <a:ext cx="492084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b="1" dirty="0"/>
              <a:t>Сроки размещения распорядительного акта  </a:t>
            </a:r>
            <a:r>
              <a:rPr lang="ru-RU" sz="1600" b="1" dirty="0">
                <a:solidFill>
                  <a:prstClr val="black"/>
                </a:solidFill>
              </a:rPr>
              <a:t>о закреплении территории  </a:t>
            </a:r>
            <a:r>
              <a:rPr lang="ru-RU" sz="1600" b="1" dirty="0"/>
              <a:t>на сайте  школы и информации о  количестве  </a:t>
            </a:r>
            <a:r>
              <a:rPr lang="ru-RU" sz="1600" b="1" dirty="0" smtClean="0"/>
              <a:t>мест </a:t>
            </a:r>
            <a:r>
              <a:rPr lang="ru-RU" sz="1600" b="1" dirty="0"/>
              <a:t>в первых классах</a:t>
            </a:r>
          </a:p>
          <a:p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128292" y="2933621"/>
            <a:ext cx="52095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latin typeface="Calibri" panose="020F0502020204030204" pitchFamily="34" charset="0"/>
                <a:cs typeface="Calibri" panose="020F0502020204030204" pitchFamily="34" charset="0"/>
              </a:rPr>
              <a:t>Сроки приемной кампании детей, проживающих  на закрепленной территории и детей, имеющих право  на первоочередной и преимущественный прием</a:t>
            </a: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7648644" y="2188372"/>
            <a:ext cx="897256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7615191" y="3048460"/>
            <a:ext cx="897256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7597877" y="3718895"/>
            <a:ext cx="897256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5" name="Скругленный прямоугольник 24"/>
          <p:cNvSpPr/>
          <p:nvPr/>
        </p:nvSpPr>
        <p:spPr>
          <a:xfrm>
            <a:off x="8545900" y="3308969"/>
            <a:ext cx="3520044" cy="409926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8888181" y="1960920"/>
            <a:ext cx="268103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prstClr val="black"/>
                </a:solidFill>
              </a:rPr>
              <a:t> </a:t>
            </a:r>
            <a:r>
              <a:rPr lang="ru-RU" sz="1600" b="1" dirty="0" smtClean="0">
                <a:solidFill>
                  <a:prstClr val="black"/>
                </a:solidFill>
              </a:rPr>
              <a:t>Не </a:t>
            </a:r>
            <a:r>
              <a:rPr lang="ru-RU" sz="1600" b="1" dirty="0">
                <a:solidFill>
                  <a:prstClr val="black"/>
                </a:solidFill>
              </a:rPr>
              <a:t>позднее  25  марта</a:t>
            </a:r>
            <a:endParaRPr lang="ru-RU" sz="1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8601849" y="2727704"/>
            <a:ext cx="320572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prstClr val="black"/>
                </a:solidFill>
              </a:rPr>
              <a:t>Начало: </a:t>
            </a:r>
            <a:r>
              <a:rPr lang="ru-RU" sz="1600" b="1" dirty="0" smtClean="0">
                <a:solidFill>
                  <a:prstClr val="black"/>
                </a:solidFill>
              </a:rPr>
              <a:t>27 </a:t>
            </a:r>
            <a:r>
              <a:rPr lang="ru-RU" sz="1600" b="1" dirty="0" smtClean="0">
                <a:solidFill>
                  <a:prstClr val="black"/>
                </a:solidFill>
              </a:rPr>
              <a:t>марта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995752" y="1792392"/>
            <a:ext cx="6653247" cy="907071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1022935" y="4173643"/>
            <a:ext cx="3519512" cy="907043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8545900" y="1972683"/>
            <a:ext cx="3532802" cy="413416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8495133" y="2696646"/>
            <a:ext cx="3521051" cy="400671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9069949" y="3380341"/>
            <a:ext cx="212750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1600" b="1" dirty="0" smtClean="0">
                <a:solidFill>
                  <a:prstClr val="black"/>
                </a:solidFill>
              </a:rPr>
              <a:t>Завершение</a:t>
            </a:r>
            <a:r>
              <a:rPr lang="ru-RU" sz="1600" b="1" dirty="0">
                <a:solidFill>
                  <a:prstClr val="black"/>
                </a:solidFill>
              </a:rPr>
              <a:t>: 30 июня</a:t>
            </a:r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>
            <a:off x="676537" y="4686617"/>
            <a:ext cx="324000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>
            <a:off x="1190232" y="4173643"/>
            <a:ext cx="25537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800100">
              <a:spcBef>
                <a:spcPct val="0"/>
              </a:spcBef>
              <a:defRPr/>
            </a:pPr>
            <a:r>
              <a:rPr lang="ru-RU" sz="16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Кого принимают  на </a:t>
            </a:r>
            <a:r>
              <a:rPr lang="ru-RU" sz="1600" b="1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обучение</a:t>
            </a:r>
          </a:p>
          <a:p>
            <a:pPr lvl="0" defTabSz="800100">
              <a:spcBef>
                <a:spcPct val="0"/>
              </a:spcBef>
              <a:defRPr/>
            </a:pPr>
            <a:r>
              <a:rPr lang="ru-RU" sz="1600" b="1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6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 этот период</a:t>
            </a:r>
            <a:endParaRPr lang="ru-RU" sz="16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>
            <a:off x="4515510" y="4656078"/>
            <a:ext cx="501055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2" name="Скругленный прямоугольник 41"/>
          <p:cNvSpPr/>
          <p:nvPr/>
        </p:nvSpPr>
        <p:spPr>
          <a:xfrm>
            <a:off x="5016566" y="3984681"/>
            <a:ext cx="7099194" cy="1449293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5221326" y="3958468"/>
            <a:ext cx="671964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500" b="1" dirty="0" smtClean="0">
                <a:solidFill>
                  <a:prstClr val="black"/>
                </a:solidFill>
              </a:rPr>
              <a:t>- Детей</a:t>
            </a:r>
            <a:r>
              <a:rPr lang="ru-RU" sz="1500" b="1" dirty="0">
                <a:solidFill>
                  <a:prstClr val="black"/>
                </a:solidFill>
              </a:rPr>
              <a:t>, проживающих на закрепленной   </a:t>
            </a:r>
            <a:r>
              <a:rPr lang="ru-RU" sz="1500" b="1" dirty="0" smtClean="0">
                <a:solidFill>
                  <a:prstClr val="black"/>
                </a:solidFill>
              </a:rPr>
              <a:t>территории </a:t>
            </a:r>
          </a:p>
          <a:p>
            <a:pPr lvl="0" algn="just"/>
            <a:r>
              <a:rPr lang="ru-RU" sz="1500" b="1" dirty="0" smtClean="0">
                <a:solidFill>
                  <a:prstClr val="black"/>
                </a:solidFill>
              </a:rPr>
              <a:t>- Детей</a:t>
            </a:r>
            <a:r>
              <a:rPr lang="ru-RU" sz="1500" b="1" dirty="0">
                <a:solidFill>
                  <a:prstClr val="black"/>
                </a:solidFill>
              </a:rPr>
              <a:t>, </a:t>
            </a:r>
            <a:r>
              <a:rPr lang="ru-RU" sz="1500" b="1" dirty="0" smtClean="0">
                <a:solidFill>
                  <a:prstClr val="black"/>
                </a:solidFill>
              </a:rPr>
              <a:t>имеющих </a:t>
            </a:r>
            <a:r>
              <a:rPr lang="ru-RU" sz="1500" b="1" dirty="0">
                <a:solidFill>
                  <a:prstClr val="black"/>
                </a:solidFill>
              </a:rPr>
              <a:t>первоочередное </a:t>
            </a:r>
            <a:r>
              <a:rPr lang="ru-RU" sz="1500" b="1" dirty="0" smtClean="0">
                <a:solidFill>
                  <a:prstClr val="black"/>
                </a:solidFill>
              </a:rPr>
              <a:t>право - дети военнослужащих, сотрудников органов внутренних дел, сотрудников некоторых федеральных органов исполнительной власти</a:t>
            </a:r>
          </a:p>
          <a:p>
            <a:pPr lvl="0" algn="just"/>
            <a:r>
              <a:rPr lang="ru-RU" sz="1500" b="1" dirty="0" smtClean="0">
                <a:solidFill>
                  <a:prstClr val="black"/>
                </a:solidFill>
              </a:rPr>
              <a:t>- Детей, имеющих преимущественное право - дети, чьи  полнородные и </a:t>
            </a:r>
            <a:r>
              <a:rPr lang="ru-RU" sz="1500" b="1" dirty="0" err="1" smtClean="0">
                <a:solidFill>
                  <a:prstClr val="black"/>
                </a:solidFill>
              </a:rPr>
              <a:t>неполнородные</a:t>
            </a:r>
            <a:r>
              <a:rPr lang="ru-RU" sz="1500" b="1" dirty="0" smtClean="0">
                <a:solidFill>
                  <a:prstClr val="black"/>
                </a:solidFill>
              </a:rPr>
              <a:t> братья и/или сестры уже учатся в данной школе</a:t>
            </a:r>
            <a:endParaRPr lang="ru-RU" sz="1500" b="1" dirty="0">
              <a:solidFill>
                <a:prstClr val="black"/>
              </a:solidFill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1038276" y="2864108"/>
            <a:ext cx="6610368" cy="854787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>
            <a:off x="697421" y="5652729"/>
            <a:ext cx="324000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Прямоугольник 46"/>
          <p:cNvSpPr/>
          <p:nvPr/>
        </p:nvSpPr>
        <p:spPr>
          <a:xfrm>
            <a:off x="919185" y="5333531"/>
            <a:ext cx="38468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/>
              <a:t>Как именно родители могут  подать заявление (основные способы)</a:t>
            </a:r>
            <a:endParaRPr lang="ru-RU" sz="1600" b="1" dirty="0"/>
          </a:p>
        </p:txBody>
      </p:sp>
      <p:cxnSp>
        <p:nvCxnSpPr>
          <p:cNvPr id="48" name="Прямая соединительная линия 47"/>
          <p:cNvCxnSpPr/>
          <p:nvPr/>
        </p:nvCxnSpPr>
        <p:spPr>
          <a:xfrm>
            <a:off x="4899598" y="5772657"/>
            <a:ext cx="897256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9" name="Скругленный прямоугольник 48"/>
          <p:cNvSpPr/>
          <p:nvPr/>
        </p:nvSpPr>
        <p:spPr>
          <a:xfrm>
            <a:off x="5796854" y="5548561"/>
            <a:ext cx="6281847" cy="609777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/>
          <p:cNvSpPr/>
          <p:nvPr/>
        </p:nvSpPr>
        <p:spPr>
          <a:xfrm>
            <a:off x="5981398" y="5558197"/>
            <a:ext cx="587824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+mj-lt"/>
                <a:cs typeface="Arial" panose="020B0604020202020204" pitchFamily="34" charset="0"/>
              </a:rPr>
              <a:t>1) лично в школу  2) </a:t>
            </a:r>
            <a:r>
              <a:rPr lang="ru-RU" sz="1600" b="1" dirty="0">
                <a:cs typeface="Arial" panose="020B0604020202020204" pitchFamily="34" charset="0"/>
              </a:rPr>
              <a:t>через портал Дети11.рф</a:t>
            </a:r>
          </a:p>
          <a:p>
            <a:r>
              <a:rPr lang="ru-RU" sz="1600" b="1" dirty="0" smtClean="0">
                <a:latin typeface="+mj-lt"/>
                <a:cs typeface="Arial" panose="020B0604020202020204" pitchFamily="34" charset="0"/>
              </a:rPr>
              <a:t>3)</a:t>
            </a:r>
            <a:r>
              <a:rPr lang="ru-RU" sz="1600" b="1" dirty="0">
                <a:cs typeface="Arial" panose="020B0604020202020204" pitchFamily="34" charset="0"/>
              </a:rPr>
              <a:t> заказным письмом с </a:t>
            </a:r>
            <a:r>
              <a:rPr lang="ru-RU" sz="1600" b="1" dirty="0" smtClean="0">
                <a:cs typeface="Arial" panose="020B0604020202020204" pitchFamily="34" charset="0"/>
              </a:rPr>
              <a:t>уведомлением</a:t>
            </a:r>
            <a:endParaRPr lang="ru-RU" sz="1600" b="1" dirty="0">
              <a:cs typeface="Arial" panose="020B0604020202020204" pitchFamily="34" charset="0"/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969809" y="5217913"/>
            <a:ext cx="3929789" cy="830997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3" name="Прямая соединительная линия 52"/>
          <p:cNvCxnSpPr/>
          <p:nvPr/>
        </p:nvCxnSpPr>
        <p:spPr>
          <a:xfrm>
            <a:off x="1770397" y="1128674"/>
            <a:ext cx="324000" cy="0"/>
          </a:xfrm>
          <a:prstGeom prst="line">
            <a:avLst/>
          </a:prstGeom>
          <a:ln>
            <a:solidFill>
              <a:srgbClr val="98A44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2213830" y="775578"/>
            <a:ext cx="46572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/>
              <a:t>Распорядительный акт органа местного </a:t>
            </a:r>
          </a:p>
          <a:p>
            <a:r>
              <a:rPr lang="ru-RU" sz="1600" b="1" dirty="0"/>
              <a:t>самоуправления о закреплении территории </a:t>
            </a:r>
          </a:p>
          <a:p>
            <a:r>
              <a:rPr lang="ru-RU" sz="1600" b="1" dirty="0"/>
              <a:t>за школой издается</a:t>
            </a:r>
            <a:endParaRPr lang="ru-RU" sz="1600" b="1" dirty="0">
              <a:solidFill>
                <a:srgbClr val="FF0000"/>
              </a:solidFill>
            </a:endParaRPr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>
            <a:off x="7451914" y="1180553"/>
            <a:ext cx="1063752" cy="21048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" name="Прямоугольник 56"/>
          <p:cNvSpPr/>
          <p:nvPr/>
        </p:nvSpPr>
        <p:spPr>
          <a:xfrm>
            <a:off x="8838709" y="959397"/>
            <a:ext cx="293442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/>
              <a:t> </a:t>
            </a:r>
            <a:r>
              <a:rPr lang="ru-RU" sz="1600" b="1" dirty="0"/>
              <a:t>Н</a:t>
            </a:r>
            <a:r>
              <a:rPr lang="ru-RU" sz="1600" b="1" dirty="0" smtClean="0"/>
              <a:t>е </a:t>
            </a:r>
            <a:r>
              <a:rPr lang="ru-RU" sz="1600" b="1" dirty="0"/>
              <a:t>позднее 15 марта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2090287" y="771279"/>
            <a:ext cx="5351502" cy="854570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8512447" y="901920"/>
            <a:ext cx="3540739" cy="504000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0" name="Picture 6" descr="https://us.123rf.com/450wm/dshnrgc/dshnrgc1807/dshnrgc180700186/104453316-document-signing-legal-document-pen-and-paper-vector-icon.jpg?ver=6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90" t="18881" r="10559" b="19141"/>
          <a:stretch/>
        </p:blipFill>
        <p:spPr bwMode="auto">
          <a:xfrm>
            <a:off x="6613032" y="771279"/>
            <a:ext cx="634282" cy="697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Рисунок 60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553" y="1792392"/>
            <a:ext cx="874761" cy="773998"/>
          </a:xfrm>
          <a:prstGeom prst="rect">
            <a:avLst/>
          </a:prstGeom>
        </p:spPr>
      </p:pic>
      <p:pic>
        <p:nvPicPr>
          <p:cNvPr id="62" name="Рисунок 61"/>
          <p:cNvPicPr>
            <a:picLocks noChangeAspect="1"/>
          </p:cNvPicPr>
          <p:nvPr/>
        </p:nvPicPr>
        <p:blipFill>
          <a:blip r:embed="rId6" cstate="screen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>
                        <a14:foregroundMark x1="65778" y1="32000" x2="65778" y2="32000"/>
                        <a14:foregroundMark x1="16444" y1="52889" x2="16444" y2="52889"/>
                        <a14:foregroundMark x1="30222" y1="56444" x2="30222" y2="564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10330" y="2924376"/>
            <a:ext cx="634282" cy="634282"/>
          </a:xfrm>
          <a:prstGeom prst="rect">
            <a:avLst/>
          </a:prstGeom>
        </p:spPr>
      </p:pic>
      <p:pic>
        <p:nvPicPr>
          <p:cNvPr id="63" name="Picture 4" descr="http://www.school15nt.ru/sites/default/files/klipart_bezopasnost_rebyonka_0.jpg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8838" y="4377092"/>
            <a:ext cx="813907" cy="557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3" name="Group 194"/>
          <p:cNvGrpSpPr>
            <a:grpSpLocks noChangeAspect="1"/>
          </p:cNvGrpSpPr>
          <p:nvPr/>
        </p:nvGrpSpPr>
        <p:grpSpPr bwMode="auto">
          <a:xfrm>
            <a:off x="4292652" y="5433974"/>
            <a:ext cx="494684" cy="494828"/>
            <a:chOff x="4695" y="6732"/>
            <a:chExt cx="1341" cy="1358"/>
          </a:xfrm>
          <a:solidFill>
            <a:schemeClr val="accent1"/>
          </a:solidFill>
        </p:grpSpPr>
        <p:sp>
          <p:nvSpPr>
            <p:cNvPr id="84" name="AutoShape 195"/>
            <p:cNvSpPr>
              <a:spLocks noChangeAspect="1" noChangeArrowheads="1"/>
            </p:cNvSpPr>
            <p:nvPr/>
          </p:nvSpPr>
          <p:spPr bwMode="auto">
            <a:xfrm>
              <a:off x="5537" y="7041"/>
              <a:ext cx="350" cy="52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grpSp>
          <p:nvGrpSpPr>
            <p:cNvPr id="85" name="Group 196"/>
            <p:cNvGrpSpPr>
              <a:grpSpLocks noChangeAspect="1"/>
            </p:cNvGrpSpPr>
            <p:nvPr/>
          </p:nvGrpSpPr>
          <p:grpSpPr bwMode="auto">
            <a:xfrm>
              <a:off x="4695" y="6732"/>
              <a:ext cx="1341" cy="1358"/>
              <a:chOff x="4695" y="6732"/>
              <a:chExt cx="1341" cy="1358"/>
            </a:xfrm>
            <a:grpFill/>
          </p:grpSpPr>
          <p:sp>
            <p:nvSpPr>
              <p:cNvPr id="86" name="AutoShape 197"/>
              <p:cNvSpPr>
                <a:spLocks noChangeAspect="1" noChangeArrowheads="1"/>
              </p:cNvSpPr>
              <p:nvPr/>
            </p:nvSpPr>
            <p:spPr bwMode="auto">
              <a:xfrm rot="-1285816">
                <a:off x="5887" y="7041"/>
                <a:ext cx="88" cy="485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7" name="AutoShape 198"/>
              <p:cNvSpPr>
                <a:spLocks noChangeAspect="1" noChangeArrowheads="1"/>
              </p:cNvSpPr>
              <p:nvPr/>
            </p:nvSpPr>
            <p:spPr bwMode="auto">
              <a:xfrm rot="1285816" flipH="1">
                <a:off x="5449" y="7041"/>
                <a:ext cx="88" cy="485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prstClr val="black"/>
                  </a:solidFill>
                </a:endParaRPr>
              </a:p>
            </p:txBody>
          </p:sp>
          <p:grpSp>
            <p:nvGrpSpPr>
              <p:cNvPr id="88" name="Group 199"/>
              <p:cNvGrpSpPr>
                <a:grpSpLocks noChangeAspect="1"/>
              </p:cNvGrpSpPr>
              <p:nvPr/>
            </p:nvGrpSpPr>
            <p:grpSpPr bwMode="auto">
              <a:xfrm>
                <a:off x="4695" y="6732"/>
                <a:ext cx="1341" cy="1358"/>
                <a:chOff x="4700" y="6732"/>
                <a:chExt cx="1341" cy="1358"/>
              </a:xfrm>
              <a:grpFill/>
            </p:grpSpPr>
            <p:grpSp>
              <p:nvGrpSpPr>
                <p:cNvPr id="89" name="Group 201"/>
                <p:cNvGrpSpPr>
                  <a:grpSpLocks noChangeAspect="1"/>
                </p:cNvGrpSpPr>
                <p:nvPr/>
              </p:nvGrpSpPr>
              <p:grpSpPr bwMode="auto">
                <a:xfrm>
                  <a:off x="4700" y="6737"/>
                  <a:ext cx="526" cy="1353"/>
                  <a:chOff x="15080" y="9985"/>
                  <a:chExt cx="422" cy="1125"/>
                </a:xfrm>
                <a:grpFill/>
              </p:grpSpPr>
              <p:sp>
                <p:nvSpPr>
                  <p:cNvPr id="95" name="AutoShape 20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5151" y="10242"/>
                    <a:ext cx="280" cy="439"/>
                  </a:xfrm>
                  <a:prstGeom prst="roundRect">
                    <a:avLst>
                      <a:gd name="adj" fmla="val 16667"/>
                    </a:avLst>
                  </a:prstGeom>
                  <a:grp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ru-RU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96" name="AutoShape 20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5151" y="10631"/>
                    <a:ext cx="75" cy="479"/>
                  </a:xfrm>
                  <a:prstGeom prst="roundRect">
                    <a:avLst>
                      <a:gd name="adj" fmla="val 16667"/>
                    </a:avLst>
                  </a:prstGeom>
                  <a:grp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ru-RU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97" name="AutoShape 20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5360" y="10631"/>
                    <a:ext cx="71" cy="479"/>
                  </a:xfrm>
                  <a:prstGeom prst="roundRect">
                    <a:avLst>
                      <a:gd name="adj" fmla="val 16667"/>
                    </a:avLst>
                  </a:prstGeom>
                  <a:grp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ru-RU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98" name="AutoShape 205"/>
                  <p:cNvSpPr>
                    <a:spLocks noChangeAspect="1" noChangeArrowheads="1"/>
                  </p:cNvSpPr>
                  <p:nvPr/>
                </p:nvSpPr>
                <p:spPr bwMode="auto">
                  <a:xfrm rot="-1285816">
                    <a:off x="15431" y="10242"/>
                    <a:ext cx="71" cy="403"/>
                  </a:xfrm>
                  <a:prstGeom prst="roundRect">
                    <a:avLst>
                      <a:gd name="adj" fmla="val 16667"/>
                    </a:avLst>
                  </a:prstGeom>
                  <a:grp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ru-RU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99" name="AutoShape 206"/>
                  <p:cNvSpPr>
                    <a:spLocks noChangeAspect="1" noChangeArrowheads="1"/>
                  </p:cNvSpPr>
                  <p:nvPr/>
                </p:nvSpPr>
                <p:spPr bwMode="auto">
                  <a:xfrm rot="1285816" flipH="1">
                    <a:off x="15080" y="10242"/>
                    <a:ext cx="71" cy="403"/>
                  </a:xfrm>
                  <a:prstGeom prst="roundRect">
                    <a:avLst>
                      <a:gd name="adj" fmla="val 16667"/>
                    </a:avLst>
                  </a:prstGeom>
                  <a:grp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ru-RU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0" name="Oval 20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5174" y="9985"/>
                    <a:ext cx="239" cy="220"/>
                  </a:xfrm>
                  <a:prstGeom prst="ellipse">
                    <a:avLst/>
                  </a:prstGeom>
                  <a:grp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ru-RU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90" name="Group 210"/>
                <p:cNvGrpSpPr>
                  <a:grpSpLocks noChangeAspect="1"/>
                </p:cNvGrpSpPr>
                <p:nvPr/>
              </p:nvGrpSpPr>
              <p:grpSpPr bwMode="auto">
                <a:xfrm>
                  <a:off x="5402" y="6732"/>
                  <a:ext cx="639" cy="1358"/>
                  <a:chOff x="5402" y="6732"/>
                  <a:chExt cx="639" cy="1358"/>
                </a:xfrm>
                <a:grpFill/>
              </p:grpSpPr>
              <p:sp>
                <p:nvSpPr>
                  <p:cNvPr id="91" name="AutoShape 21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402" y="7067"/>
                    <a:ext cx="639" cy="690"/>
                  </a:xfrm>
                  <a:prstGeom prst="triangle">
                    <a:avLst>
                      <a:gd name="adj" fmla="val 50000"/>
                    </a:avLst>
                  </a:prstGeom>
                  <a:grpFill/>
                  <a:ln w="9525">
                    <a:solidFill>
                      <a:schemeClr val="accent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ru-RU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92" name="AutoShape 21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597" y="7514"/>
                    <a:ext cx="89" cy="576"/>
                  </a:xfrm>
                  <a:prstGeom prst="roundRect">
                    <a:avLst>
                      <a:gd name="adj" fmla="val 16667"/>
                    </a:avLst>
                  </a:prstGeom>
                  <a:grp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ru-RU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93" name="AutoShape 21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752" y="7514"/>
                    <a:ext cx="89" cy="576"/>
                  </a:xfrm>
                  <a:prstGeom prst="roundRect">
                    <a:avLst>
                      <a:gd name="adj" fmla="val 16667"/>
                    </a:avLst>
                  </a:prstGeom>
                  <a:grp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ru-RU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94" name="Oval 21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566" y="6732"/>
                    <a:ext cx="298" cy="265"/>
                  </a:xfrm>
                  <a:prstGeom prst="ellipse">
                    <a:avLst/>
                  </a:prstGeom>
                  <a:grp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ru-RU">
                      <a:solidFill>
                        <a:prstClr val="black"/>
                      </a:solidFill>
                    </a:endParaRPr>
                  </a:p>
                </p:txBody>
              </p:sp>
            </p:grpSp>
          </p:grpSp>
        </p:grpSp>
      </p:grpSp>
      <p:sp>
        <p:nvSpPr>
          <p:cNvPr id="64" name="Скругленный прямоугольник 63"/>
          <p:cNvSpPr/>
          <p:nvPr/>
        </p:nvSpPr>
        <p:spPr>
          <a:xfrm>
            <a:off x="1004823" y="6321634"/>
            <a:ext cx="5351502" cy="439015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344942" y="6371864"/>
            <a:ext cx="46572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prstClr val="black"/>
                </a:solidFill>
              </a:rPr>
              <a:t>Сроки издания приказа о зачислении на обучение</a:t>
            </a:r>
            <a:endParaRPr lang="ru-RU" sz="1600" b="1" dirty="0">
              <a:solidFill>
                <a:srgbClr val="FF0000"/>
              </a:solidFill>
            </a:endParaRPr>
          </a:p>
        </p:txBody>
      </p:sp>
      <p:cxnSp>
        <p:nvCxnSpPr>
          <p:cNvPr id="66" name="Прямая соединительная линия 65"/>
          <p:cNvCxnSpPr/>
          <p:nvPr/>
        </p:nvCxnSpPr>
        <p:spPr>
          <a:xfrm>
            <a:off x="671752" y="6626322"/>
            <a:ext cx="324000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>
            <a:off x="6339188" y="6560558"/>
            <a:ext cx="1063752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9" name="Скругленный прямоугольник 68"/>
          <p:cNvSpPr/>
          <p:nvPr/>
        </p:nvSpPr>
        <p:spPr>
          <a:xfrm>
            <a:off x="7517091" y="6268093"/>
            <a:ext cx="4499093" cy="442325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Прямоугольник 69"/>
          <p:cNvSpPr/>
          <p:nvPr/>
        </p:nvSpPr>
        <p:spPr>
          <a:xfrm>
            <a:off x="7800706" y="6321634"/>
            <a:ext cx="40068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prstClr val="black"/>
                </a:solidFill>
              </a:rPr>
              <a:t> </a:t>
            </a:r>
            <a:r>
              <a:rPr lang="ru-RU" sz="1600" b="1" dirty="0">
                <a:solidFill>
                  <a:prstClr val="black"/>
                </a:solidFill>
              </a:rPr>
              <a:t>В</a:t>
            </a:r>
            <a:r>
              <a:rPr lang="ru-RU" sz="1600" b="1" dirty="0" smtClean="0">
                <a:solidFill>
                  <a:prstClr val="black"/>
                </a:solidFill>
              </a:rPr>
              <a:t> течение 3 рабочих дней после 30 июня</a:t>
            </a:r>
            <a:endParaRPr lang="ru-RU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79492" y="401947"/>
            <a:ext cx="5716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Первая волна приемной о кампании</a:t>
            </a:r>
            <a:endParaRPr lang="ru-RU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20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7455" y="26194"/>
            <a:ext cx="743514" cy="48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Скругленный прямоугольник 6"/>
          <p:cNvSpPr/>
          <p:nvPr/>
        </p:nvSpPr>
        <p:spPr>
          <a:xfrm>
            <a:off x="380764" y="1335485"/>
            <a:ext cx="1378424" cy="44814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prstClr val="black"/>
                </a:solidFill>
              </a:rPr>
              <a:t>2025 </a:t>
            </a:r>
            <a:r>
              <a:rPr lang="ru-RU" sz="2000" b="1" dirty="0" smtClean="0">
                <a:solidFill>
                  <a:prstClr val="black"/>
                </a:solidFill>
              </a:rPr>
              <a:t>г.</a:t>
            </a:r>
            <a:endParaRPr lang="ru-RU" sz="2000" b="1" dirty="0">
              <a:solidFill>
                <a:prstClr val="black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662749" y="1749210"/>
            <a:ext cx="18074" cy="433600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662749" y="2559626"/>
            <a:ext cx="324000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697421" y="3967043"/>
            <a:ext cx="324000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1145602" y="2129044"/>
            <a:ext cx="632895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prstClr val="black"/>
                </a:solidFill>
              </a:rPr>
              <a:t>Сроки размещения </a:t>
            </a:r>
            <a:r>
              <a:rPr lang="ru-RU" sz="1600" b="1" dirty="0" smtClean="0">
                <a:solidFill>
                  <a:prstClr val="black"/>
                </a:solidFill>
              </a:rPr>
              <a:t>информации о количестве свободных </a:t>
            </a:r>
          </a:p>
          <a:p>
            <a:r>
              <a:rPr lang="ru-RU" sz="1600" b="1" dirty="0" smtClean="0">
                <a:solidFill>
                  <a:prstClr val="black"/>
                </a:solidFill>
              </a:rPr>
              <a:t>мест в первых классах на официальных сайтах школ, </a:t>
            </a:r>
          </a:p>
          <a:p>
            <a:r>
              <a:rPr lang="ru-RU" sz="1600" b="1" dirty="0" smtClean="0">
                <a:solidFill>
                  <a:prstClr val="black"/>
                </a:solidFill>
              </a:rPr>
              <a:t>управления образования,  в СМИ</a:t>
            </a:r>
            <a:endParaRPr lang="ru-RU" sz="1600" b="1" dirty="0">
              <a:solidFill>
                <a:prstClr val="black"/>
              </a:solidFill>
            </a:endParaRPr>
          </a:p>
          <a:p>
            <a:endParaRPr lang="ru-RU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308899" y="1028054"/>
            <a:ext cx="410036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prstClr val="black"/>
                </a:solidFill>
                <a:cs typeface="Calibri" panose="020F0502020204030204" pitchFamily="34" charset="0"/>
              </a:rPr>
              <a:t>Сроки </a:t>
            </a:r>
            <a:r>
              <a:rPr lang="ru-RU" sz="1600" b="1" dirty="0" smtClean="0">
                <a:solidFill>
                  <a:prstClr val="black"/>
                </a:solidFill>
                <a:cs typeface="Calibri" panose="020F0502020204030204" pitchFamily="34" charset="0"/>
              </a:rPr>
              <a:t>начала и завершения приемной </a:t>
            </a:r>
            <a:r>
              <a:rPr lang="ru-RU" sz="1600" b="1" dirty="0">
                <a:solidFill>
                  <a:prstClr val="black"/>
                </a:solidFill>
                <a:cs typeface="Calibri" panose="020F0502020204030204" pitchFamily="34" charset="0"/>
              </a:rPr>
              <a:t>кампании </a:t>
            </a:r>
            <a:r>
              <a:rPr lang="ru-RU" sz="1600" b="1" dirty="0" smtClean="0">
                <a:solidFill>
                  <a:prstClr val="black"/>
                </a:solidFill>
                <a:cs typeface="Calibri" panose="020F0502020204030204" pitchFamily="34" charset="0"/>
              </a:rPr>
              <a:t>детей</a:t>
            </a:r>
            <a:r>
              <a:rPr lang="ru-RU" sz="1600" b="1" dirty="0">
                <a:solidFill>
                  <a:prstClr val="black"/>
                </a:solidFill>
                <a:cs typeface="Calibri" panose="020F0502020204030204" pitchFamily="34" charset="0"/>
              </a:rPr>
              <a:t> </a:t>
            </a:r>
            <a:r>
              <a:rPr lang="ru-RU" sz="1600" b="1" dirty="0" smtClean="0">
                <a:solidFill>
                  <a:prstClr val="black"/>
                </a:solidFill>
                <a:cs typeface="Calibri" panose="020F0502020204030204" pitchFamily="34" charset="0"/>
              </a:rPr>
              <a:t> в школы на свободные места</a:t>
            </a:r>
            <a:endParaRPr lang="ru-RU" sz="1600" b="1" dirty="0">
              <a:solidFill>
                <a:prstClr val="black"/>
              </a:solidFill>
              <a:cs typeface="Calibri" panose="020F0502020204030204" pitchFamily="34" charset="0"/>
            </a:endParaRPr>
          </a:p>
        </p:txBody>
      </p:sp>
      <p:cxnSp>
        <p:nvCxnSpPr>
          <p:cNvPr id="20" name="Прямая соединительная линия 19"/>
          <p:cNvCxnSpPr>
            <a:endCxn id="37" idx="1"/>
          </p:cNvCxnSpPr>
          <p:nvPr/>
        </p:nvCxnSpPr>
        <p:spPr>
          <a:xfrm>
            <a:off x="7350527" y="1717864"/>
            <a:ext cx="746745" cy="11897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45" idx="3"/>
            <a:endCxn id="25" idx="1"/>
          </p:cNvCxnSpPr>
          <p:nvPr/>
        </p:nvCxnSpPr>
        <p:spPr>
          <a:xfrm flipV="1">
            <a:off x="7441789" y="2623626"/>
            <a:ext cx="639527" cy="6288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5" name="Скругленный прямоугольник 24"/>
          <p:cNvSpPr/>
          <p:nvPr/>
        </p:nvSpPr>
        <p:spPr>
          <a:xfrm>
            <a:off x="8081316" y="2398059"/>
            <a:ext cx="3969430" cy="451134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8805115" y="2454349"/>
            <a:ext cx="268103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prstClr val="black"/>
                </a:solidFill>
              </a:rPr>
              <a:t> не позднее  </a:t>
            </a:r>
            <a:r>
              <a:rPr lang="ru-RU" sz="1600" b="1" dirty="0" smtClean="0">
                <a:solidFill>
                  <a:prstClr val="black"/>
                </a:solidFill>
              </a:rPr>
              <a:t>5  июля</a:t>
            </a:r>
            <a:endParaRPr lang="ru-RU" sz="15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8542771" y="955934"/>
            <a:ext cx="320572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prstClr val="black"/>
                </a:solidFill>
              </a:rPr>
              <a:t>Начало</a:t>
            </a:r>
            <a:r>
              <a:rPr lang="ru-RU" sz="1600" b="1">
                <a:solidFill>
                  <a:prstClr val="black"/>
                </a:solidFill>
              </a:rPr>
              <a:t>: </a:t>
            </a:r>
            <a:r>
              <a:rPr lang="ru-RU" sz="1600" b="1" smtClean="0">
                <a:solidFill>
                  <a:prstClr val="black"/>
                </a:solidFill>
              </a:rPr>
              <a:t>7 </a:t>
            </a:r>
            <a:r>
              <a:rPr lang="ru-RU" sz="1600" b="1" dirty="0" smtClean="0">
                <a:solidFill>
                  <a:prstClr val="black"/>
                </a:solidFill>
              </a:rPr>
              <a:t>июля</a:t>
            </a:r>
            <a:endParaRPr lang="ru-RU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1119736" y="3513507"/>
            <a:ext cx="5096987" cy="907071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986749" y="4636444"/>
            <a:ext cx="5707050" cy="907043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7004408" y="3612005"/>
            <a:ext cx="4813406" cy="710076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8097272" y="1529425"/>
            <a:ext cx="3955914" cy="400671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8332309" y="1548587"/>
            <a:ext cx="33986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b="1" dirty="0" smtClean="0">
                <a:solidFill>
                  <a:prstClr val="black"/>
                </a:solidFill>
              </a:rPr>
              <a:t>Завершение</a:t>
            </a:r>
            <a:r>
              <a:rPr lang="ru-RU" sz="1600" b="1" dirty="0">
                <a:solidFill>
                  <a:prstClr val="black"/>
                </a:solidFill>
              </a:rPr>
              <a:t>: </a:t>
            </a:r>
            <a:r>
              <a:rPr lang="ru-RU" sz="1600" b="1" dirty="0" smtClean="0">
                <a:solidFill>
                  <a:prstClr val="black"/>
                </a:solidFill>
              </a:rPr>
              <a:t>не позднее 5 сентября</a:t>
            </a:r>
            <a:endParaRPr lang="ru-RU" sz="1600" b="1" dirty="0">
              <a:solidFill>
                <a:prstClr val="black"/>
              </a:solidFill>
            </a:endParaRPr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>
            <a:off x="658639" y="5089966"/>
            <a:ext cx="324000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>
            <a:off x="1381775" y="3674655"/>
            <a:ext cx="364781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00100">
              <a:spcBef>
                <a:spcPct val="0"/>
              </a:spcBef>
              <a:defRPr/>
            </a:pPr>
            <a:r>
              <a:rPr lang="ru-RU" sz="1600" b="1" dirty="0">
                <a:solidFill>
                  <a:prstClr val="black"/>
                </a:solidFill>
                <a:cs typeface="Calibri" panose="020F0502020204030204" pitchFamily="34" charset="0"/>
              </a:rPr>
              <a:t>Кого принимают  на обучение </a:t>
            </a:r>
            <a:r>
              <a:rPr lang="ru-RU" sz="1600" b="1" dirty="0" smtClean="0">
                <a:solidFill>
                  <a:prstClr val="black"/>
                </a:solidFill>
                <a:cs typeface="Calibri" panose="020F0502020204030204" pitchFamily="34" charset="0"/>
              </a:rPr>
              <a:t> в школу в </a:t>
            </a:r>
            <a:r>
              <a:rPr lang="ru-RU" sz="1600" b="1" dirty="0">
                <a:solidFill>
                  <a:prstClr val="black"/>
                </a:solidFill>
                <a:cs typeface="Calibri" panose="020F0502020204030204" pitchFamily="34" charset="0"/>
              </a:rPr>
              <a:t>этот период</a:t>
            </a:r>
            <a:endParaRPr lang="ru-RU" sz="1600" dirty="0">
              <a:solidFill>
                <a:prstClr val="black"/>
              </a:solidFill>
              <a:cs typeface="Calibri" panose="020F0502020204030204" pitchFamily="34" charset="0"/>
            </a:endParaRPr>
          </a:p>
        </p:txBody>
      </p:sp>
      <p:cxnSp>
        <p:nvCxnSpPr>
          <p:cNvPr id="41" name="Прямая соединительная линия 40"/>
          <p:cNvCxnSpPr>
            <a:endCxn id="42" idx="1"/>
          </p:cNvCxnSpPr>
          <p:nvPr/>
        </p:nvCxnSpPr>
        <p:spPr>
          <a:xfrm>
            <a:off x="6693799" y="5161422"/>
            <a:ext cx="719822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2" name="Скругленный прямоугольник 41"/>
          <p:cNvSpPr/>
          <p:nvPr/>
        </p:nvSpPr>
        <p:spPr>
          <a:xfrm>
            <a:off x="7413621" y="4779357"/>
            <a:ext cx="4526872" cy="764130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7413621" y="3638223"/>
            <a:ext cx="41886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prstClr val="black"/>
                </a:solidFill>
              </a:rPr>
              <a:t>Детей, </a:t>
            </a:r>
            <a:r>
              <a:rPr lang="ru-RU" sz="1600" b="1" dirty="0" smtClean="0">
                <a:solidFill>
                  <a:prstClr val="black"/>
                </a:solidFill>
              </a:rPr>
              <a:t> не проживающих </a:t>
            </a:r>
            <a:r>
              <a:rPr lang="ru-RU" sz="1600" b="1" dirty="0">
                <a:solidFill>
                  <a:prstClr val="black"/>
                </a:solidFill>
              </a:rPr>
              <a:t>на </a:t>
            </a:r>
            <a:endParaRPr lang="ru-RU" sz="1600" b="1" dirty="0" smtClean="0">
              <a:solidFill>
                <a:prstClr val="black"/>
              </a:solidFill>
            </a:endParaRPr>
          </a:p>
          <a:p>
            <a:pPr algn="just"/>
            <a:r>
              <a:rPr lang="ru-RU" sz="1600" b="1" dirty="0" smtClean="0">
                <a:solidFill>
                  <a:prstClr val="black"/>
                </a:solidFill>
              </a:rPr>
              <a:t>закрепленной   за школой  территории</a:t>
            </a: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1038276" y="2066086"/>
            <a:ext cx="6403513" cy="1127656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>
            <a:off x="680823" y="6057511"/>
            <a:ext cx="324000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Прямоугольник 46"/>
          <p:cNvSpPr/>
          <p:nvPr/>
        </p:nvSpPr>
        <p:spPr>
          <a:xfrm>
            <a:off x="1050528" y="5791150"/>
            <a:ext cx="53409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prstClr val="black"/>
                </a:solidFill>
              </a:rPr>
              <a:t>Как именно родители могут </a:t>
            </a:r>
          </a:p>
          <a:p>
            <a:r>
              <a:rPr lang="ru-RU" sz="1600" b="1" dirty="0" smtClean="0">
                <a:solidFill>
                  <a:prstClr val="black"/>
                </a:solidFill>
              </a:rPr>
              <a:t>подать заявление</a:t>
            </a:r>
            <a:endParaRPr lang="ru-RU" sz="1600" b="1" dirty="0">
              <a:solidFill>
                <a:prstClr val="black"/>
              </a:solidFill>
            </a:endParaRPr>
          </a:p>
        </p:txBody>
      </p:sp>
      <p:cxnSp>
        <p:nvCxnSpPr>
          <p:cNvPr id="48" name="Прямая соединительная линия 47"/>
          <p:cNvCxnSpPr/>
          <p:nvPr/>
        </p:nvCxnSpPr>
        <p:spPr>
          <a:xfrm>
            <a:off x="4317410" y="6185474"/>
            <a:ext cx="897256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9" name="Скругленный прямоугольник 48"/>
          <p:cNvSpPr/>
          <p:nvPr/>
        </p:nvSpPr>
        <p:spPr>
          <a:xfrm>
            <a:off x="5214666" y="5946283"/>
            <a:ext cx="6838520" cy="689977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5424613" y="5998883"/>
            <a:ext cx="65158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b="1" dirty="0">
                <a:solidFill>
                  <a:prstClr val="black"/>
                </a:solidFill>
                <a:cs typeface="Arial" panose="020B0604020202020204" pitchFamily="34" charset="0"/>
              </a:rPr>
              <a:t>1) </a:t>
            </a:r>
            <a:r>
              <a:rPr lang="ru-RU" sz="16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лично </a:t>
            </a:r>
            <a:r>
              <a:rPr lang="ru-RU" sz="1600" b="1" dirty="0">
                <a:solidFill>
                  <a:prstClr val="black"/>
                </a:solidFill>
                <a:cs typeface="Arial" panose="020B0604020202020204" pitchFamily="34" charset="0"/>
              </a:rPr>
              <a:t>в </a:t>
            </a:r>
            <a:r>
              <a:rPr lang="ru-RU" sz="16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школу   2</a:t>
            </a:r>
            <a:r>
              <a:rPr lang="ru-RU" sz="1600" b="1" dirty="0">
                <a:solidFill>
                  <a:prstClr val="black"/>
                </a:solidFill>
                <a:cs typeface="Arial" panose="020B0604020202020204" pitchFamily="34" charset="0"/>
              </a:rPr>
              <a:t>) через портал </a:t>
            </a:r>
            <a:r>
              <a:rPr lang="ru-RU" sz="16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Дети11.рф</a:t>
            </a:r>
            <a:endParaRPr lang="ru-RU" sz="16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lvl="0"/>
            <a:r>
              <a:rPr lang="ru-RU" sz="1600" b="1" dirty="0">
                <a:solidFill>
                  <a:prstClr val="black"/>
                </a:solidFill>
                <a:cs typeface="Arial" panose="020B0604020202020204" pitchFamily="34" charset="0"/>
              </a:rPr>
              <a:t>3) заказным письмом с </a:t>
            </a:r>
            <a:r>
              <a:rPr lang="ru-RU" sz="16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уведомлением</a:t>
            </a:r>
            <a:endParaRPr lang="ru-RU" sz="1600" b="1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1004823" y="5805263"/>
            <a:ext cx="3354261" cy="830997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53" name="Прямая соединительная линия 52"/>
          <p:cNvCxnSpPr/>
          <p:nvPr/>
        </p:nvCxnSpPr>
        <p:spPr>
          <a:xfrm>
            <a:off x="1770397" y="1553713"/>
            <a:ext cx="324000" cy="0"/>
          </a:xfrm>
          <a:prstGeom prst="line">
            <a:avLst/>
          </a:prstGeom>
          <a:ln>
            <a:solidFill>
              <a:srgbClr val="98A44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1065027" y="4636444"/>
            <a:ext cx="56287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prstClr val="black"/>
                </a:solidFill>
              </a:rPr>
              <a:t>Сроки издания распорядительного акта (приказа) </a:t>
            </a:r>
          </a:p>
          <a:p>
            <a:r>
              <a:rPr lang="ru-RU" sz="1600" b="1" dirty="0" smtClean="0">
                <a:solidFill>
                  <a:prstClr val="black"/>
                </a:solidFill>
              </a:rPr>
              <a:t>школы о зачислении на обучение детей, </a:t>
            </a:r>
          </a:p>
          <a:p>
            <a:r>
              <a:rPr lang="ru-RU" sz="1600" b="1" dirty="0" smtClean="0">
                <a:solidFill>
                  <a:prstClr val="black"/>
                </a:solidFill>
              </a:rPr>
              <a:t>чьи родители подали заявление</a:t>
            </a:r>
            <a:endParaRPr lang="ru-RU" sz="1600" b="1" dirty="0">
              <a:solidFill>
                <a:srgbClr val="FF0000"/>
              </a:solidFill>
            </a:endParaRPr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>
            <a:off x="7448695" y="1208713"/>
            <a:ext cx="648577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8" name="Скругленный прямоугольник 57"/>
          <p:cNvSpPr/>
          <p:nvPr/>
        </p:nvSpPr>
        <p:spPr>
          <a:xfrm>
            <a:off x="2090287" y="980222"/>
            <a:ext cx="5351502" cy="949874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8081316" y="980222"/>
            <a:ext cx="3989367" cy="361211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60" name="Picture 6" descr="https://us.123rf.com/450wm/dshnrgc/dshnrgc1807/dshnrgc180700186/104453316-document-signing-legal-document-pen-and-paper-vector-icon.jpg?ver=6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90" t="18881" r="10559" b="19141"/>
          <a:stretch/>
        </p:blipFill>
        <p:spPr bwMode="auto">
          <a:xfrm>
            <a:off x="5788050" y="4744461"/>
            <a:ext cx="621218" cy="691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Рисунок 60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9269" y="2281031"/>
            <a:ext cx="769730" cy="714918"/>
          </a:xfrm>
          <a:prstGeom prst="rect">
            <a:avLst/>
          </a:prstGeom>
        </p:spPr>
      </p:pic>
      <p:pic>
        <p:nvPicPr>
          <p:cNvPr id="62" name="Рисунок 61"/>
          <p:cNvPicPr>
            <a:picLocks noChangeAspect="1"/>
          </p:cNvPicPr>
          <p:nvPr/>
        </p:nvPicPr>
        <p:blipFill>
          <a:blip r:embed="rId6" cstate="screen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>
                        <a14:foregroundMark x1="65778" y1="32000" x2="65778" y2="32000"/>
                        <a14:foregroundMark x1="16444" y1="52889" x2="16444" y2="52889"/>
                        <a14:foregroundMark x1="30222" y1="56444" x2="30222" y2="564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7028" y="1014016"/>
            <a:ext cx="634282" cy="634282"/>
          </a:xfrm>
          <a:prstGeom prst="rect">
            <a:avLst/>
          </a:prstGeom>
        </p:spPr>
      </p:pic>
      <p:pic>
        <p:nvPicPr>
          <p:cNvPr id="63" name="Picture 4" descr="http://www.school15nt.ru/sites/default/files/klipart_bezopasnost_rebyonka_0.jpg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4568" y="3686809"/>
            <a:ext cx="813907" cy="557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3" name="Group 194"/>
          <p:cNvGrpSpPr>
            <a:grpSpLocks noChangeAspect="1"/>
          </p:cNvGrpSpPr>
          <p:nvPr/>
        </p:nvGrpSpPr>
        <p:grpSpPr bwMode="auto">
          <a:xfrm>
            <a:off x="3657236" y="5998883"/>
            <a:ext cx="494684" cy="494828"/>
            <a:chOff x="4695" y="6732"/>
            <a:chExt cx="1341" cy="1358"/>
          </a:xfrm>
          <a:solidFill>
            <a:schemeClr val="accent1"/>
          </a:solidFill>
        </p:grpSpPr>
        <p:sp>
          <p:nvSpPr>
            <p:cNvPr id="84" name="AutoShape 195"/>
            <p:cNvSpPr>
              <a:spLocks noChangeAspect="1" noChangeArrowheads="1"/>
            </p:cNvSpPr>
            <p:nvPr/>
          </p:nvSpPr>
          <p:spPr bwMode="auto">
            <a:xfrm>
              <a:off x="5537" y="7041"/>
              <a:ext cx="350" cy="52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grpSp>
          <p:nvGrpSpPr>
            <p:cNvPr id="85" name="Group 196"/>
            <p:cNvGrpSpPr>
              <a:grpSpLocks noChangeAspect="1"/>
            </p:cNvGrpSpPr>
            <p:nvPr/>
          </p:nvGrpSpPr>
          <p:grpSpPr bwMode="auto">
            <a:xfrm>
              <a:off x="4695" y="6732"/>
              <a:ext cx="1341" cy="1358"/>
              <a:chOff x="4695" y="6732"/>
              <a:chExt cx="1341" cy="1358"/>
            </a:xfrm>
            <a:grpFill/>
          </p:grpSpPr>
          <p:sp>
            <p:nvSpPr>
              <p:cNvPr id="86" name="AutoShape 197"/>
              <p:cNvSpPr>
                <a:spLocks noChangeAspect="1" noChangeArrowheads="1"/>
              </p:cNvSpPr>
              <p:nvPr/>
            </p:nvSpPr>
            <p:spPr bwMode="auto">
              <a:xfrm rot="-1285816">
                <a:off x="5887" y="7041"/>
                <a:ext cx="88" cy="485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7" name="AutoShape 198"/>
              <p:cNvSpPr>
                <a:spLocks noChangeAspect="1" noChangeArrowheads="1"/>
              </p:cNvSpPr>
              <p:nvPr/>
            </p:nvSpPr>
            <p:spPr bwMode="auto">
              <a:xfrm rot="1285816" flipH="1">
                <a:off x="5449" y="7041"/>
                <a:ext cx="88" cy="485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prstClr val="black"/>
                  </a:solidFill>
                </a:endParaRPr>
              </a:p>
            </p:txBody>
          </p:sp>
          <p:grpSp>
            <p:nvGrpSpPr>
              <p:cNvPr id="88" name="Group 199"/>
              <p:cNvGrpSpPr>
                <a:grpSpLocks noChangeAspect="1"/>
              </p:cNvGrpSpPr>
              <p:nvPr/>
            </p:nvGrpSpPr>
            <p:grpSpPr bwMode="auto">
              <a:xfrm>
                <a:off x="4695" y="6732"/>
                <a:ext cx="1341" cy="1358"/>
                <a:chOff x="4700" y="6732"/>
                <a:chExt cx="1341" cy="1358"/>
              </a:xfrm>
              <a:grpFill/>
            </p:grpSpPr>
            <p:grpSp>
              <p:nvGrpSpPr>
                <p:cNvPr id="89" name="Group 201"/>
                <p:cNvGrpSpPr>
                  <a:grpSpLocks noChangeAspect="1"/>
                </p:cNvGrpSpPr>
                <p:nvPr/>
              </p:nvGrpSpPr>
              <p:grpSpPr bwMode="auto">
                <a:xfrm>
                  <a:off x="4700" y="6737"/>
                  <a:ext cx="526" cy="1353"/>
                  <a:chOff x="15080" y="9985"/>
                  <a:chExt cx="422" cy="1125"/>
                </a:xfrm>
                <a:grpFill/>
              </p:grpSpPr>
              <p:sp>
                <p:nvSpPr>
                  <p:cNvPr id="95" name="AutoShape 20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5151" y="10242"/>
                    <a:ext cx="280" cy="439"/>
                  </a:xfrm>
                  <a:prstGeom prst="roundRect">
                    <a:avLst>
                      <a:gd name="adj" fmla="val 16667"/>
                    </a:avLst>
                  </a:prstGeom>
                  <a:grp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ru-RU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96" name="AutoShape 20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5151" y="10631"/>
                    <a:ext cx="75" cy="479"/>
                  </a:xfrm>
                  <a:prstGeom prst="roundRect">
                    <a:avLst>
                      <a:gd name="adj" fmla="val 16667"/>
                    </a:avLst>
                  </a:prstGeom>
                  <a:grp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ru-RU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97" name="AutoShape 20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5360" y="10631"/>
                    <a:ext cx="71" cy="479"/>
                  </a:xfrm>
                  <a:prstGeom prst="roundRect">
                    <a:avLst>
                      <a:gd name="adj" fmla="val 16667"/>
                    </a:avLst>
                  </a:prstGeom>
                  <a:grp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ru-RU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98" name="AutoShape 205"/>
                  <p:cNvSpPr>
                    <a:spLocks noChangeAspect="1" noChangeArrowheads="1"/>
                  </p:cNvSpPr>
                  <p:nvPr/>
                </p:nvSpPr>
                <p:spPr bwMode="auto">
                  <a:xfrm rot="-1285816">
                    <a:off x="15431" y="10242"/>
                    <a:ext cx="71" cy="403"/>
                  </a:xfrm>
                  <a:prstGeom prst="roundRect">
                    <a:avLst>
                      <a:gd name="adj" fmla="val 16667"/>
                    </a:avLst>
                  </a:prstGeom>
                  <a:grp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ru-RU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99" name="AutoShape 206"/>
                  <p:cNvSpPr>
                    <a:spLocks noChangeAspect="1" noChangeArrowheads="1"/>
                  </p:cNvSpPr>
                  <p:nvPr/>
                </p:nvSpPr>
                <p:spPr bwMode="auto">
                  <a:xfrm rot="1285816" flipH="1">
                    <a:off x="15080" y="10242"/>
                    <a:ext cx="71" cy="403"/>
                  </a:xfrm>
                  <a:prstGeom prst="roundRect">
                    <a:avLst>
                      <a:gd name="adj" fmla="val 16667"/>
                    </a:avLst>
                  </a:prstGeom>
                  <a:grp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ru-RU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0" name="Oval 20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5174" y="9985"/>
                    <a:ext cx="239" cy="220"/>
                  </a:xfrm>
                  <a:prstGeom prst="ellipse">
                    <a:avLst/>
                  </a:prstGeom>
                  <a:grp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ru-RU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90" name="Group 210"/>
                <p:cNvGrpSpPr>
                  <a:grpSpLocks noChangeAspect="1"/>
                </p:cNvGrpSpPr>
                <p:nvPr/>
              </p:nvGrpSpPr>
              <p:grpSpPr bwMode="auto">
                <a:xfrm>
                  <a:off x="5402" y="6732"/>
                  <a:ext cx="639" cy="1358"/>
                  <a:chOff x="5402" y="6732"/>
                  <a:chExt cx="639" cy="1358"/>
                </a:xfrm>
                <a:grpFill/>
              </p:grpSpPr>
              <p:sp>
                <p:nvSpPr>
                  <p:cNvPr id="91" name="AutoShape 21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402" y="7067"/>
                    <a:ext cx="639" cy="690"/>
                  </a:xfrm>
                  <a:prstGeom prst="triangle">
                    <a:avLst>
                      <a:gd name="adj" fmla="val 50000"/>
                    </a:avLst>
                  </a:prstGeom>
                  <a:grpFill/>
                  <a:ln w="9525">
                    <a:solidFill>
                      <a:schemeClr val="accent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ru-RU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92" name="AutoShape 21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597" y="7514"/>
                    <a:ext cx="89" cy="576"/>
                  </a:xfrm>
                  <a:prstGeom prst="roundRect">
                    <a:avLst>
                      <a:gd name="adj" fmla="val 16667"/>
                    </a:avLst>
                  </a:prstGeom>
                  <a:grp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ru-RU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93" name="AutoShape 21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752" y="7514"/>
                    <a:ext cx="89" cy="576"/>
                  </a:xfrm>
                  <a:prstGeom prst="roundRect">
                    <a:avLst>
                      <a:gd name="adj" fmla="val 16667"/>
                    </a:avLst>
                  </a:prstGeom>
                  <a:grp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ru-RU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94" name="Oval 21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566" y="6732"/>
                    <a:ext cx="298" cy="265"/>
                  </a:xfrm>
                  <a:prstGeom prst="ellipse">
                    <a:avLst/>
                  </a:prstGeom>
                  <a:grp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ru-RU">
                      <a:solidFill>
                        <a:prstClr val="black"/>
                      </a:solidFill>
                    </a:endParaRPr>
                  </a:p>
                </p:txBody>
              </p:sp>
            </p:grpSp>
          </p:grpSp>
        </p:grpSp>
      </p:grpSp>
      <p:cxnSp>
        <p:nvCxnSpPr>
          <p:cNvPr id="74" name="Прямая соединительная линия 73"/>
          <p:cNvCxnSpPr>
            <a:stCxn id="32" idx="3"/>
            <a:endCxn id="35" idx="1"/>
          </p:cNvCxnSpPr>
          <p:nvPr/>
        </p:nvCxnSpPr>
        <p:spPr>
          <a:xfrm>
            <a:off x="6216723" y="3967043"/>
            <a:ext cx="787685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7653244" y="4850758"/>
            <a:ext cx="4287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prstClr val="black"/>
                </a:solidFill>
              </a:rPr>
              <a:t>В течение 5 рабочих дней после приема заявления</a:t>
            </a:r>
            <a:endParaRPr lang="ru-RU" sz="1600" b="1" dirty="0">
              <a:solidFill>
                <a:prstClr val="black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3479492" y="401947"/>
            <a:ext cx="5716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Вторая  волна приемной кампании</a:t>
            </a:r>
            <a:endParaRPr lang="ru-RU" b="1" i="1" dirty="0">
              <a:solidFill>
                <a:srgbClr val="1F497D">
                  <a:lumMod val="60000"/>
                  <a:lumOff val="40000"/>
                </a:srgbClr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" y="100242"/>
            <a:ext cx="114134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600" b="1" dirty="0" smtClean="0">
                <a:solidFill>
                  <a:prstClr val="black"/>
                </a:solidFill>
                <a:latin typeface="Arial Black" pitchFamily="34" charset="0"/>
              </a:rPr>
              <a:t>Порядок </a:t>
            </a:r>
            <a:r>
              <a:rPr lang="ru-RU" sz="1600" b="1" dirty="0">
                <a:solidFill>
                  <a:prstClr val="black"/>
                </a:solidFill>
                <a:latin typeface="Arial Black" pitchFamily="34" charset="0"/>
              </a:rPr>
              <a:t>приема  в 1 </a:t>
            </a:r>
            <a:r>
              <a:rPr lang="ru-RU" sz="1600" b="1" dirty="0" smtClean="0">
                <a:solidFill>
                  <a:prstClr val="black"/>
                </a:solidFill>
                <a:latin typeface="Arial Black" pitchFamily="34" charset="0"/>
              </a:rPr>
              <a:t>класс  муниципальных общеобразовательных организаций</a:t>
            </a:r>
            <a:endParaRPr lang="ru-RU" sz="1600" b="1" dirty="0">
              <a:solidFill>
                <a:prstClr val="black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15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6024</TotalTime>
  <Words>311</Words>
  <Application>Microsoft Office PowerPoint</Application>
  <PresentationFormat>Произвольный</PresentationFormat>
  <Paragraphs>45</Paragraphs>
  <Slides>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sod</dc:creator>
  <cp:lastModifiedBy>Пользователь</cp:lastModifiedBy>
  <cp:revision>461</cp:revision>
  <cp:lastPrinted>2022-03-14T14:33:56Z</cp:lastPrinted>
  <dcterms:created xsi:type="dcterms:W3CDTF">2020-06-21T19:17:04Z</dcterms:created>
  <dcterms:modified xsi:type="dcterms:W3CDTF">2025-03-10T20:19:51Z</dcterms:modified>
</cp:coreProperties>
</file>