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3" r:id="rId2"/>
    <p:sldId id="314" r:id="rId3"/>
  </p:sldIdLst>
  <p:sldSz cx="12169775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44" autoAdjust="0"/>
  </p:normalViewPr>
  <p:slideViewPr>
    <p:cSldViewPr>
      <p:cViewPr>
        <p:scale>
          <a:sx n="60" d="100"/>
          <a:sy n="60" d="100"/>
        </p:scale>
        <p:origin x="-1266" y="-414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170" y="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82DA2-2243-4565-BE07-821A5D252487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838" y="744538"/>
            <a:ext cx="66040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FAD08-EC1E-4AC1-B491-BAC5C1AD2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9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469" y="4532064"/>
            <a:ext cx="6624736" cy="5256584"/>
          </a:xfrm>
        </p:spPr>
        <p:txBody>
          <a:bodyPr/>
          <a:lstStyle/>
          <a:p>
            <a:pPr indent="457200"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AD08-EC1E-4AC1-B491-BAC5C1AD22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1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469" y="4532064"/>
            <a:ext cx="6624736" cy="5256584"/>
          </a:xfrm>
        </p:spPr>
        <p:txBody>
          <a:bodyPr/>
          <a:lstStyle/>
          <a:p>
            <a:pPr indent="457200"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AD08-EC1E-4AC1-B491-BAC5C1AD224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1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6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45A0-C88C-4710-BE8E-2B49DEE5FD21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4626-21C1-4690-8F14-C17AB5F84851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4639"/>
            <a:ext cx="801176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1A4-C507-40E4-9972-66F212D811E3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F0C0-34A7-45FF-82FC-C364EF823C9D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1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0B55-F9CB-4957-ADF8-1EFFE1CA85ED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00201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00201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1A89-EB5D-4386-8E46-86B3B1257737}" type="datetime1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2C91-DD01-47A9-8FE2-D1CCE1D76A90}" type="datetime1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FD42-CE86-4773-A39D-B07E4862DC6F}" type="datetime1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DDCE-B4F4-476D-A124-B67A582E1742}" type="datetime1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1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1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BBDE-2589-4807-AF5C-F16E5A13C918}" type="datetime1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0E2E-0715-406A-894A-0F5A29348E3E}" type="datetime1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1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D378A-B26D-476D-8006-2DD0B1039F6A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1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26194"/>
            <a:ext cx="743514" cy="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" y="100242"/>
            <a:ext cx="11413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Порядок приема в </a:t>
            </a:r>
            <a:r>
              <a:rPr lang="ru-RU" sz="1600" b="1" dirty="0">
                <a:solidFill>
                  <a:prstClr val="black"/>
                </a:solidFill>
                <a:latin typeface="Arial Black" pitchFamily="34" charset="0"/>
              </a:rPr>
              <a:t>1 </a:t>
            </a: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класс  муниципальных общеобразовательных организаций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1973" y="929850"/>
            <a:ext cx="1378424" cy="448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2024 г.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0823" y="1377990"/>
            <a:ext cx="16598" cy="521338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07526" y="2245928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0823" y="3448133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16708" y="1786890"/>
            <a:ext cx="49208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/>
              <a:t>Сроки размещения распорядительного акта  </a:t>
            </a:r>
            <a:r>
              <a:rPr lang="ru-RU" sz="1600" b="1" dirty="0">
                <a:solidFill>
                  <a:prstClr val="black"/>
                </a:solidFill>
              </a:rPr>
              <a:t>о закреплении территории  </a:t>
            </a:r>
            <a:r>
              <a:rPr lang="ru-RU" sz="1600" b="1" dirty="0"/>
              <a:t>на сайте  школы и информации о  количестве  </a:t>
            </a:r>
            <a:r>
              <a:rPr lang="ru-RU" sz="1600" b="1" dirty="0" smtClean="0"/>
              <a:t>мест </a:t>
            </a:r>
            <a:r>
              <a:rPr lang="ru-RU" sz="1600" b="1" dirty="0"/>
              <a:t>в первых классах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28292" y="2933621"/>
            <a:ext cx="5209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Сроки приемной кампании детей, проживающих  на закрепленной территории и детей, имеющих право  на первоочередной и преимущественный прием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648644" y="2188372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615191" y="3048460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7877" y="3718895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8545900" y="3308969"/>
            <a:ext cx="3520044" cy="40992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888181" y="1960920"/>
            <a:ext cx="26810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</a:rPr>
              <a:t>Не </a:t>
            </a:r>
            <a:r>
              <a:rPr lang="ru-RU" sz="1600" b="1" dirty="0">
                <a:solidFill>
                  <a:prstClr val="black"/>
                </a:solidFill>
              </a:rPr>
              <a:t>позднее  25  марта</a:t>
            </a: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601849" y="2727704"/>
            <a:ext cx="32057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Начало: </a:t>
            </a:r>
            <a:r>
              <a:rPr lang="ru-RU" sz="1600" b="1" smtClean="0">
                <a:solidFill>
                  <a:prstClr val="black"/>
                </a:solidFill>
              </a:rPr>
              <a:t>28 </a:t>
            </a:r>
            <a:r>
              <a:rPr lang="ru-RU" sz="1600" b="1" smtClean="0">
                <a:solidFill>
                  <a:prstClr val="black"/>
                </a:solidFill>
              </a:rPr>
              <a:t>марта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95752" y="1792392"/>
            <a:ext cx="6653247" cy="9070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22935" y="4173643"/>
            <a:ext cx="3519512" cy="90704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545900" y="1972683"/>
            <a:ext cx="3532802" cy="41341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495133" y="2696646"/>
            <a:ext cx="3521051" cy="4006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9069949" y="3380341"/>
            <a:ext cx="2127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</a:rPr>
              <a:t>Завершение</a:t>
            </a:r>
            <a:r>
              <a:rPr lang="ru-RU" sz="1600" b="1" dirty="0">
                <a:solidFill>
                  <a:prstClr val="black"/>
                </a:solidFill>
              </a:rPr>
              <a:t>: 30 июня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76537" y="4686617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190232" y="4173643"/>
            <a:ext cx="25537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00100">
              <a:spcBef>
                <a:spcPct val="0"/>
              </a:spcBef>
              <a:defRPr/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Кого принимают  на </a:t>
            </a: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обучение</a:t>
            </a:r>
          </a:p>
          <a:p>
            <a:pPr lvl="0" defTabSz="800100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этот период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515510" y="4656078"/>
            <a:ext cx="501055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5016566" y="3984681"/>
            <a:ext cx="7099194" cy="144929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221326" y="3958468"/>
            <a:ext cx="67196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</a:t>
            </a:r>
            <a:r>
              <a:rPr lang="ru-RU" sz="1500" b="1" dirty="0">
                <a:solidFill>
                  <a:prstClr val="black"/>
                </a:solidFill>
              </a:rPr>
              <a:t>, проживающих на закрепленной   </a:t>
            </a:r>
            <a:r>
              <a:rPr lang="ru-RU" sz="1500" b="1" dirty="0" smtClean="0">
                <a:solidFill>
                  <a:prstClr val="black"/>
                </a:solidFill>
              </a:rPr>
              <a:t>территории </a:t>
            </a:r>
          </a:p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</a:t>
            </a:r>
            <a:r>
              <a:rPr lang="ru-RU" sz="1500" b="1" dirty="0">
                <a:solidFill>
                  <a:prstClr val="black"/>
                </a:solidFill>
              </a:rPr>
              <a:t>, </a:t>
            </a:r>
            <a:r>
              <a:rPr lang="ru-RU" sz="1500" b="1" dirty="0" smtClean="0">
                <a:solidFill>
                  <a:prstClr val="black"/>
                </a:solidFill>
              </a:rPr>
              <a:t>имеющих </a:t>
            </a:r>
            <a:r>
              <a:rPr lang="ru-RU" sz="1500" b="1" dirty="0">
                <a:solidFill>
                  <a:prstClr val="black"/>
                </a:solidFill>
              </a:rPr>
              <a:t>первоочередное </a:t>
            </a:r>
            <a:r>
              <a:rPr lang="ru-RU" sz="1500" b="1" dirty="0" smtClean="0">
                <a:solidFill>
                  <a:prstClr val="black"/>
                </a:solidFill>
              </a:rPr>
              <a:t>право - дети военнослужащих, сотрудников органов внутренних дел, сотрудников некоторых федеральных органов исполнительной власти</a:t>
            </a:r>
          </a:p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Детей, имеющих преимущественное право - дети, чьи  полнородные и </a:t>
            </a:r>
            <a:r>
              <a:rPr lang="ru-RU" sz="1500" b="1" dirty="0" err="1" smtClean="0">
                <a:solidFill>
                  <a:prstClr val="black"/>
                </a:solidFill>
              </a:rPr>
              <a:t>неполнородные</a:t>
            </a:r>
            <a:r>
              <a:rPr lang="ru-RU" sz="1500" b="1" dirty="0" smtClean="0">
                <a:solidFill>
                  <a:prstClr val="black"/>
                </a:solidFill>
              </a:rPr>
              <a:t> братья и/или сестры уже учатся в данной школе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38276" y="2864108"/>
            <a:ext cx="6610368" cy="85478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97421" y="5652729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919185" y="5333531"/>
            <a:ext cx="3846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Как именно родители могут  подать заявление (основные способы)</a:t>
            </a:r>
            <a:endParaRPr lang="ru-RU" sz="1600" b="1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899598" y="5772657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5796854" y="5548561"/>
            <a:ext cx="6281847" cy="60977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981398" y="5558197"/>
            <a:ext cx="587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1) лично в школу  2) </a:t>
            </a:r>
            <a:r>
              <a:rPr lang="ru-RU" sz="1600" b="1" dirty="0">
                <a:cs typeface="Arial" panose="020B0604020202020204" pitchFamily="34" charset="0"/>
              </a:rPr>
              <a:t>через портал Дети11.рф</a:t>
            </a:r>
          </a:p>
          <a:p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3)</a:t>
            </a:r>
            <a:r>
              <a:rPr lang="ru-RU" sz="1600" b="1" dirty="0">
                <a:cs typeface="Arial" panose="020B0604020202020204" pitchFamily="34" charset="0"/>
              </a:rPr>
              <a:t> заказным письмом с </a:t>
            </a:r>
            <a:r>
              <a:rPr lang="ru-RU" sz="1600" b="1" dirty="0" smtClean="0">
                <a:cs typeface="Arial" panose="020B0604020202020204" pitchFamily="34" charset="0"/>
              </a:rPr>
              <a:t>уведомлением</a:t>
            </a:r>
            <a:endParaRPr lang="ru-RU" sz="1600" b="1" dirty="0"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969809" y="5217913"/>
            <a:ext cx="3929789" cy="83099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770397" y="1128674"/>
            <a:ext cx="324000" cy="0"/>
          </a:xfrm>
          <a:prstGeom prst="line">
            <a:avLst/>
          </a:prstGeom>
          <a:ln>
            <a:solidFill>
              <a:srgbClr val="98A44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13830" y="775578"/>
            <a:ext cx="4657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Распорядительный акт органа местного </a:t>
            </a:r>
          </a:p>
          <a:p>
            <a:r>
              <a:rPr lang="ru-RU" sz="1600" b="1" dirty="0"/>
              <a:t>самоуправления о закреплении территории </a:t>
            </a:r>
          </a:p>
          <a:p>
            <a:r>
              <a:rPr lang="ru-RU" sz="1600" b="1" dirty="0"/>
              <a:t>за школой издается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451914" y="1180553"/>
            <a:ext cx="1063752" cy="2104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8838709" y="959397"/>
            <a:ext cx="2934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 </a:t>
            </a:r>
            <a:r>
              <a:rPr lang="ru-RU" sz="1600" b="1" dirty="0"/>
              <a:t>Н</a:t>
            </a:r>
            <a:r>
              <a:rPr lang="ru-RU" sz="1600" b="1" dirty="0" smtClean="0"/>
              <a:t>е </a:t>
            </a:r>
            <a:r>
              <a:rPr lang="ru-RU" sz="1600" b="1" dirty="0"/>
              <a:t>позднее 15 марта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090287" y="771279"/>
            <a:ext cx="5351502" cy="85457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512447" y="901920"/>
            <a:ext cx="3540739" cy="5040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Picture 6" descr="https://us.123rf.com/450wm/dshnrgc/dshnrgc1807/dshnrgc180700186/104453316-document-signing-legal-document-pen-and-paper-vector-icon.jpg?ver=6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0" t="18881" r="10559" b="19141"/>
          <a:stretch/>
        </p:blipFill>
        <p:spPr bwMode="auto">
          <a:xfrm>
            <a:off x="6613032" y="771279"/>
            <a:ext cx="634282" cy="6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553" y="1792392"/>
            <a:ext cx="874761" cy="773998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65778" y1="32000" x2="65778" y2="32000"/>
                        <a14:foregroundMark x1="16444" y1="52889" x2="16444" y2="52889"/>
                        <a14:foregroundMark x1="30222" y1="56444" x2="30222" y2="5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0330" y="2924376"/>
            <a:ext cx="634282" cy="634282"/>
          </a:xfrm>
          <a:prstGeom prst="rect">
            <a:avLst/>
          </a:prstGeom>
        </p:spPr>
      </p:pic>
      <p:pic>
        <p:nvPicPr>
          <p:cNvPr id="63" name="Picture 4" descr="http://www.school15nt.ru/sites/default/files/klipart_bezopasnost_rebyonka_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38" y="4377092"/>
            <a:ext cx="813907" cy="55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194"/>
          <p:cNvGrpSpPr>
            <a:grpSpLocks noChangeAspect="1"/>
          </p:cNvGrpSpPr>
          <p:nvPr/>
        </p:nvGrpSpPr>
        <p:grpSpPr bwMode="auto">
          <a:xfrm>
            <a:off x="4292652" y="5433974"/>
            <a:ext cx="494684" cy="494828"/>
            <a:chOff x="4695" y="6732"/>
            <a:chExt cx="1341" cy="1358"/>
          </a:xfrm>
          <a:solidFill>
            <a:schemeClr val="accent1"/>
          </a:solidFill>
        </p:grpSpPr>
        <p:sp>
          <p:nvSpPr>
            <p:cNvPr id="84" name="AutoShape 195"/>
            <p:cNvSpPr>
              <a:spLocks noChangeAspect="1" noChangeArrowheads="1"/>
            </p:cNvSpPr>
            <p:nvPr/>
          </p:nvSpPr>
          <p:spPr bwMode="auto">
            <a:xfrm>
              <a:off x="5537" y="7041"/>
              <a:ext cx="350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85" name="Group 196"/>
            <p:cNvGrpSpPr>
              <a:grpSpLocks noChangeAspect="1"/>
            </p:cNvGrpSpPr>
            <p:nvPr/>
          </p:nvGrpSpPr>
          <p:grpSpPr bwMode="auto">
            <a:xfrm>
              <a:off x="4695" y="6732"/>
              <a:ext cx="1341" cy="1358"/>
              <a:chOff x="4695" y="6732"/>
              <a:chExt cx="1341" cy="1358"/>
            </a:xfrm>
            <a:grpFill/>
          </p:grpSpPr>
          <p:sp>
            <p:nvSpPr>
              <p:cNvPr id="86" name="AutoShape 197"/>
              <p:cNvSpPr>
                <a:spLocks noChangeAspect="1" noChangeArrowheads="1"/>
              </p:cNvSpPr>
              <p:nvPr/>
            </p:nvSpPr>
            <p:spPr bwMode="auto">
              <a:xfrm rot="-1285816">
                <a:off x="5887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AutoShape 198"/>
              <p:cNvSpPr>
                <a:spLocks noChangeAspect="1" noChangeArrowheads="1"/>
              </p:cNvSpPr>
              <p:nvPr/>
            </p:nvSpPr>
            <p:spPr bwMode="auto">
              <a:xfrm rot="1285816" flipH="1">
                <a:off x="5449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8" name="Group 199"/>
              <p:cNvGrpSpPr>
                <a:grpSpLocks noChangeAspect="1"/>
              </p:cNvGrpSpPr>
              <p:nvPr/>
            </p:nvGrpSpPr>
            <p:grpSpPr bwMode="auto">
              <a:xfrm>
                <a:off x="4695" y="6732"/>
                <a:ext cx="1341" cy="1358"/>
                <a:chOff x="4700" y="6732"/>
                <a:chExt cx="1341" cy="1358"/>
              </a:xfrm>
              <a:grpFill/>
            </p:grpSpPr>
            <p:grpSp>
              <p:nvGrpSpPr>
                <p:cNvPr id="89" name="Group 201"/>
                <p:cNvGrpSpPr>
                  <a:grpSpLocks noChangeAspect="1"/>
                </p:cNvGrpSpPr>
                <p:nvPr/>
              </p:nvGrpSpPr>
              <p:grpSpPr bwMode="auto">
                <a:xfrm>
                  <a:off x="4700" y="6737"/>
                  <a:ext cx="526" cy="1353"/>
                  <a:chOff x="15080" y="9985"/>
                  <a:chExt cx="422" cy="1125"/>
                </a:xfrm>
                <a:grpFill/>
              </p:grpSpPr>
              <p:sp>
                <p:nvSpPr>
                  <p:cNvPr id="95" name="AutoShape 2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242"/>
                    <a:ext cx="280" cy="43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6" name="AutoShape 2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631"/>
                    <a:ext cx="75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7" name="AutoShape 2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360" y="10631"/>
                    <a:ext cx="71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AutoShape 205"/>
                  <p:cNvSpPr>
                    <a:spLocks noChangeAspect="1" noChangeArrowheads="1"/>
                  </p:cNvSpPr>
                  <p:nvPr/>
                </p:nvSpPr>
                <p:spPr bwMode="auto">
                  <a:xfrm rot="-1285816">
                    <a:off x="15431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9" name="AutoShape 206"/>
                  <p:cNvSpPr>
                    <a:spLocks noChangeAspect="1" noChangeArrowheads="1"/>
                  </p:cNvSpPr>
                  <p:nvPr/>
                </p:nvSpPr>
                <p:spPr bwMode="auto">
                  <a:xfrm rot="1285816" flipH="1">
                    <a:off x="15080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Oval 2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74" y="9985"/>
                    <a:ext cx="239" cy="220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90" name="Group 210"/>
                <p:cNvGrpSpPr>
                  <a:grpSpLocks noChangeAspect="1"/>
                </p:cNvGrpSpPr>
                <p:nvPr/>
              </p:nvGrpSpPr>
              <p:grpSpPr bwMode="auto">
                <a:xfrm>
                  <a:off x="5402" y="6732"/>
                  <a:ext cx="639" cy="1358"/>
                  <a:chOff x="5402" y="6732"/>
                  <a:chExt cx="639" cy="1358"/>
                </a:xfrm>
                <a:grpFill/>
              </p:grpSpPr>
              <p:sp>
                <p:nvSpPr>
                  <p:cNvPr id="91" name="AutoShape 2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402" y="7067"/>
                    <a:ext cx="639" cy="690"/>
                  </a:xfrm>
                  <a:prstGeom prst="triangle">
                    <a:avLst>
                      <a:gd name="adj" fmla="val 50000"/>
                    </a:avLst>
                  </a:prstGeom>
                  <a:grp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2" name="AutoShape 2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97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3" name="AutoShape 2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52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4" name="Oval 2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66" y="6732"/>
                    <a:ext cx="298" cy="265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64" name="Скругленный прямоугольник 63"/>
          <p:cNvSpPr/>
          <p:nvPr/>
        </p:nvSpPr>
        <p:spPr>
          <a:xfrm>
            <a:off x="1004823" y="6321634"/>
            <a:ext cx="5351502" cy="43901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44942" y="6371864"/>
            <a:ext cx="4657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Сроки издания приказа о зачислении на обучение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71752" y="6626322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339188" y="6560558"/>
            <a:ext cx="106375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7517091" y="6268093"/>
            <a:ext cx="4499093" cy="44232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7800706" y="6321634"/>
            <a:ext cx="400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В</a:t>
            </a:r>
            <a:r>
              <a:rPr lang="ru-RU" sz="1600" b="1" dirty="0" smtClean="0">
                <a:solidFill>
                  <a:prstClr val="black"/>
                </a:solidFill>
              </a:rPr>
              <a:t> течение 3 рабочих дней после 30 июня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79492" y="401947"/>
            <a:ext cx="57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Первая волна приемной о кампании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26194"/>
            <a:ext cx="743514" cy="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80764" y="1335485"/>
            <a:ext cx="1378424" cy="448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prstClr val="black"/>
                </a:solidFill>
              </a:rPr>
              <a:t>2024 </a:t>
            </a:r>
            <a:r>
              <a:rPr lang="ru-RU" sz="2000" b="1" dirty="0" smtClean="0">
                <a:solidFill>
                  <a:prstClr val="black"/>
                </a:solidFill>
              </a:rPr>
              <a:t>г.</a:t>
            </a:r>
            <a:endParaRPr lang="ru-RU" sz="2000" b="1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62749" y="1749210"/>
            <a:ext cx="18074" cy="433600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62749" y="2559626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97421" y="3967043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45602" y="2129044"/>
            <a:ext cx="6328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Сроки размещения </a:t>
            </a:r>
            <a:r>
              <a:rPr lang="ru-RU" sz="1600" b="1" dirty="0" smtClean="0">
                <a:solidFill>
                  <a:prstClr val="black"/>
                </a:solidFill>
              </a:rPr>
              <a:t>информации о количестве свободных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мест в первых классах на официальных сайтах школ,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управления образования,  в СМИ</a:t>
            </a:r>
            <a:endParaRPr lang="ru-RU" sz="1600" b="1" dirty="0">
              <a:solidFill>
                <a:prstClr val="black"/>
              </a:solidFill>
            </a:endParaRPr>
          </a:p>
          <a:p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08899" y="1028054"/>
            <a:ext cx="4100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Сроки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начала и завершения приемной 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кампании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детей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 в школы на свободные места</a:t>
            </a:r>
            <a:endParaRPr lang="ru-RU" sz="1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20" name="Прямая соединительная линия 19"/>
          <p:cNvCxnSpPr>
            <a:endCxn id="37" idx="1"/>
          </p:cNvCxnSpPr>
          <p:nvPr/>
        </p:nvCxnSpPr>
        <p:spPr>
          <a:xfrm>
            <a:off x="7350527" y="1717864"/>
            <a:ext cx="746745" cy="1189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5" idx="3"/>
            <a:endCxn id="25" idx="1"/>
          </p:cNvCxnSpPr>
          <p:nvPr/>
        </p:nvCxnSpPr>
        <p:spPr>
          <a:xfrm flipV="1">
            <a:off x="7441789" y="2623626"/>
            <a:ext cx="639527" cy="62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8081316" y="2398059"/>
            <a:ext cx="3969430" cy="45113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05115" y="2454349"/>
            <a:ext cx="26810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 не позднее  </a:t>
            </a:r>
            <a:r>
              <a:rPr lang="ru-RU" sz="1600" b="1" dirty="0" smtClean="0">
                <a:solidFill>
                  <a:prstClr val="black"/>
                </a:solidFill>
              </a:rPr>
              <a:t>5  июля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42771" y="955934"/>
            <a:ext cx="32057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Начало: </a:t>
            </a:r>
            <a:r>
              <a:rPr lang="ru-RU" sz="1600" b="1" dirty="0" smtClean="0">
                <a:solidFill>
                  <a:prstClr val="black"/>
                </a:solidFill>
              </a:rPr>
              <a:t>6 июля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19736" y="3513507"/>
            <a:ext cx="5096987" cy="9070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86749" y="4636444"/>
            <a:ext cx="5707050" cy="90704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04408" y="3612005"/>
            <a:ext cx="4813406" cy="71007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97272" y="1529425"/>
            <a:ext cx="3955914" cy="4006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332309" y="1548587"/>
            <a:ext cx="33986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Завершение</a:t>
            </a:r>
            <a:r>
              <a:rPr lang="ru-RU" sz="1600" b="1" dirty="0">
                <a:solidFill>
                  <a:prstClr val="black"/>
                </a:solidFill>
              </a:rPr>
              <a:t>: </a:t>
            </a:r>
            <a:r>
              <a:rPr lang="ru-RU" sz="1600" b="1" dirty="0" smtClean="0">
                <a:solidFill>
                  <a:prstClr val="black"/>
                </a:solidFill>
              </a:rPr>
              <a:t>не позднее 5 сентября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58639" y="5089966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381775" y="3674655"/>
            <a:ext cx="3647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0100">
              <a:spcBef>
                <a:spcPct val="0"/>
              </a:spcBef>
              <a:defRPr/>
            </a:pP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Кого принимают  на обучение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 в школу в 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этот период</a:t>
            </a:r>
            <a:endParaRPr lang="ru-RU" sz="16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41" name="Прямая соединительная линия 40"/>
          <p:cNvCxnSpPr>
            <a:endCxn id="42" idx="1"/>
          </p:cNvCxnSpPr>
          <p:nvPr/>
        </p:nvCxnSpPr>
        <p:spPr>
          <a:xfrm>
            <a:off x="6693799" y="5161422"/>
            <a:ext cx="71982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7413621" y="4779357"/>
            <a:ext cx="4526872" cy="76413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13621" y="3638223"/>
            <a:ext cx="4188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</a:rPr>
              <a:t>Детей, </a:t>
            </a:r>
            <a:r>
              <a:rPr lang="ru-RU" sz="1600" b="1" dirty="0" smtClean="0">
                <a:solidFill>
                  <a:prstClr val="black"/>
                </a:solidFill>
              </a:rPr>
              <a:t> не проживающих </a:t>
            </a:r>
            <a:r>
              <a:rPr lang="ru-RU" sz="1600" b="1" dirty="0">
                <a:solidFill>
                  <a:prstClr val="black"/>
                </a:solidFill>
              </a:rPr>
              <a:t>на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закрепленной   за школой  территории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38276" y="2066086"/>
            <a:ext cx="6403513" cy="112765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80823" y="6057511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050528" y="5791150"/>
            <a:ext cx="5340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Как именно родители могут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подать заявление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317410" y="6185474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5214666" y="5946283"/>
            <a:ext cx="6838520" cy="68997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424613" y="5998883"/>
            <a:ext cx="65158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1)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лично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в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школу   2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) через портал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Дети11.рф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3) заказным письмом с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уведомлением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04823" y="5805263"/>
            <a:ext cx="3354261" cy="83099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770397" y="1553713"/>
            <a:ext cx="324000" cy="0"/>
          </a:xfrm>
          <a:prstGeom prst="line">
            <a:avLst/>
          </a:prstGeom>
          <a:ln>
            <a:solidFill>
              <a:srgbClr val="98A44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65027" y="4636444"/>
            <a:ext cx="5628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Сроки издания распорядительного акта (приказа)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школы о зачислении на обучение детей,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чьи родители подали заявление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448695" y="1208713"/>
            <a:ext cx="648577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2090287" y="980222"/>
            <a:ext cx="5351502" cy="94987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081316" y="980222"/>
            <a:ext cx="3989367" cy="36121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0" name="Picture 6" descr="https://us.123rf.com/450wm/dshnrgc/dshnrgc1807/dshnrgc180700186/104453316-document-signing-legal-document-pen-and-paper-vector-icon.jpg?ver=6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0" t="18881" r="10559" b="19141"/>
          <a:stretch/>
        </p:blipFill>
        <p:spPr bwMode="auto">
          <a:xfrm>
            <a:off x="5788050" y="4744461"/>
            <a:ext cx="621218" cy="69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269" y="2281031"/>
            <a:ext cx="769730" cy="714918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65778" y1="32000" x2="65778" y2="32000"/>
                        <a14:foregroundMark x1="16444" y1="52889" x2="16444" y2="52889"/>
                        <a14:foregroundMark x1="30222" y1="56444" x2="30222" y2="5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7028" y="1014016"/>
            <a:ext cx="634282" cy="634282"/>
          </a:xfrm>
          <a:prstGeom prst="rect">
            <a:avLst/>
          </a:prstGeom>
        </p:spPr>
      </p:pic>
      <p:pic>
        <p:nvPicPr>
          <p:cNvPr id="63" name="Picture 4" descr="http://www.school15nt.ru/sites/default/files/klipart_bezopasnost_rebyonka_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568" y="3686809"/>
            <a:ext cx="813907" cy="55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194"/>
          <p:cNvGrpSpPr>
            <a:grpSpLocks noChangeAspect="1"/>
          </p:cNvGrpSpPr>
          <p:nvPr/>
        </p:nvGrpSpPr>
        <p:grpSpPr bwMode="auto">
          <a:xfrm>
            <a:off x="3657236" y="5998883"/>
            <a:ext cx="494684" cy="494828"/>
            <a:chOff x="4695" y="6732"/>
            <a:chExt cx="1341" cy="1358"/>
          </a:xfrm>
          <a:solidFill>
            <a:schemeClr val="accent1"/>
          </a:solidFill>
        </p:grpSpPr>
        <p:sp>
          <p:nvSpPr>
            <p:cNvPr id="84" name="AutoShape 195"/>
            <p:cNvSpPr>
              <a:spLocks noChangeAspect="1" noChangeArrowheads="1"/>
            </p:cNvSpPr>
            <p:nvPr/>
          </p:nvSpPr>
          <p:spPr bwMode="auto">
            <a:xfrm>
              <a:off x="5537" y="7041"/>
              <a:ext cx="350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85" name="Group 196"/>
            <p:cNvGrpSpPr>
              <a:grpSpLocks noChangeAspect="1"/>
            </p:cNvGrpSpPr>
            <p:nvPr/>
          </p:nvGrpSpPr>
          <p:grpSpPr bwMode="auto">
            <a:xfrm>
              <a:off x="4695" y="6732"/>
              <a:ext cx="1341" cy="1358"/>
              <a:chOff x="4695" y="6732"/>
              <a:chExt cx="1341" cy="1358"/>
            </a:xfrm>
            <a:grpFill/>
          </p:grpSpPr>
          <p:sp>
            <p:nvSpPr>
              <p:cNvPr id="86" name="AutoShape 197"/>
              <p:cNvSpPr>
                <a:spLocks noChangeAspect="1" noChangeArrowheads="1"/>
              </p:cNvSpPr>
              <p:nvPr/>
            </p:nvSpPr>
            <p:spPr bwMode="auto">
              <a:xfrm rot="-1285816">
                <a:off x="5887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AutoShape 198"/>
              <p:cNvSpPr>
                <a:spLocks noChangeAspect="1" noChangeArrowheads="1"/>
              </p:cNvSpPr>
              <p:nvPr/>
            </p:nvSpPr>
            <p:spPr bwMode="auto">
              <a:xfrm rot="1285816" flipH="1">
                <a:off x="5449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8" name="Group 199"/>
              <p:cNvGrpSpPr>
                <a:grpSpLocks noChangeAspect="1"/>
              </p:cNvGrpSpPr>
              <p:nvPr/>
            </p:nvGrpSpPr>
            <p:grpSpPr bwMode="auto">
              <a:xfrm>
                <a:off x="4695" y="6732"/>
                <a:ext cx="1341" cy="1358"/>
                <a:chOff x="4700" y="6732"/>
                <a:chExt cx="1341" cy="1358"/>
              </a:xfrm>
              <a:grpFill/>
            </p:grpSpPr>
            <p:grpSp>
              <p:nvGrpSpPr>
                <p:cNvPr id="89" name="Group 201"/>
                <p:cNvGrpSpPr>
                  <a:grpSpLocks noChangeAspect="1"/>
                </p:cNvGrpSpPr>
                <p:nvPr/>
              </p:nvGrpSpPr>
              <p:grpSpPr bwMode="auto">
                <a:xfrm>
                  <a:off x="4700" y="6737"/>
                  <a:ext cx="526" cy="1353"/>
                  <a:chOff x="15080" y="9985"/>
                  <a:chExt cx="422" cy="1125"/>
                </a:xfrm>
                <a:grpFill/>
              </p:grpSpPr>
              <p:sp>
                <p:nvSpPr>
                  <p:cNvPr id="95" name="AutoShape 2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242"/>
                    <a:ext cx="280" cy="43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6" name="AutoShape 2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631"/>
                    <a:ext cx="75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7" name="AutoShape 2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360" y="10631"/>
                    <a:ext cx="71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AutoShape 205"/>
                  <p:cNvSpPr>
                    <a:spLocks noChangeAspect="1" noChangeArrowheads="1"/>
                  </p:cNvSpPr>
                  <p:nvPr/>
                </p:nvSpPr>
                <p:spPr bwMode="auto">
                  <a:xfrm rot="-1285816">
                    <a:off x="15431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9" name="AutoShape 206"/>
                  <p:cNvSpPr>
                    <a:spLocks noChangeAspect="1" noChangeArrowheads="1"/>
                  </p:cNvSpPr>
                  <p:nvPr/>
                </p:nvSpPr>
                <p:spPr bwMode="auto">
                  <a:xfrm rot="1285816" flipH="1">
                    <a:off x="15080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Oval 2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74" y="9985"/>
                    <a:ext cx="239" cy="220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90" name="Group 210"/>
                <p:cNvGrpSpPr>
                  <a:grpSpLocks noChangeAspect="1"/>
                </p:cNvGrpSpPr>
                <p:nvPr/>
              </p:nvGrpSpPr>
              <p:grpSpPr bwMode="auto">
                <a:xfrm>
                  <a:off x="5402" y="6732"/>
                  <a:ext cx="639" cy="1358"/>
                  <a:chOff x="5402" y="6732"/>
                  <a:chExt cx="639" cy="1358"/>
                </a:xfrm>
                <a:grpFill/>
              </p:grpSpPr>
              <p:sp>
                <p:nvSpPr>
                  <p:cNvPr id="91" name="AutoShape 2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402" y="7067"/>
                    <a:ext cx="639" cy="690"/>
                  </a:xfrm>
                  <a:prstGeom prst="triangle">
                    <a:avLst>
                      <a:gd name="adj" fmla="val 50000"/>
                    </a:avLst>
                  </a:prstGeom>
                  <a:grp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2" name="AutoShape 2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97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3" name="AutoShape 2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52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4" name="Oval 2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66" y="6732"/>
                    <a:ext cx="298" cy="265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cxnSp>
        <p:nvCxnSpPr>
          <p:cNvPr id="74" name="Прямая соединительная линия 73"/>
          <p:cNvCxnSpPr>
            <a:stCxn id="32" idx="3"/>
            <a:endCxn id="35" idx="1"/>
          </p:cNvCxnSpPr>
          <p:nvPr/>
        </p:nvCxnSpPr>
        <p:spPr>
          <a:xfrm>
            <a:off x="6216723" y="3967043"/>
            <a:ext cx="787685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653244" y="4850758"/>
            <a:ext cx="428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В течение 5 рабочих дней после приема заявления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79492" y="401947"/>
            <a:ext cx="57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Вторая  волна приемной кампании</a:t>
            </a:r>
            <a:endParaRPr lang="ru-RU" b="1" i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" y="100242"/>
            <a:ext cx="11413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Порядок </a:t>
            </a:r>
            <a:r>
              <a:rPr lang="ru-RU" sz="1600" b="1" dirty="0">
                <a:solidFill>
                  <a:prstClr val="black"/>
                </a:solidFill>
                <a:latin typeface="Arial Black" pitchFamily="34" charset="0"/>
              </a:rPr>
              <a:t>приема  в 1 </a:t>
            </a: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класс  муниципальных общеобразовательных организаций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6024</TotalTime>
  <Words>311</Words>
  <Application>Microsoft Office PowerPoint</Application>
  <PresentationFormat>Произвольный</PresentationFormat>
  <Paragraphs>45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sod</dc:creator>
  <cp:lastModifiedBy>Пользователь</cp:lastModifiedBy>
  <cp:revision>459</cp:revision>
  <cp:lastPrinted>2022-03-14T14:33:56Z</cp:lastPrinted>
  <dcterms:created xsi:type="dcterms:W3CDTF">2020-06-21T19:17:04Z</dcterms:created>
  <dcterms:modified xsi:type="dcterms:W3CDTF">2024-03-25T11:58:35Z</dcterms:modified>
</cp:coreProperties>
</file>