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8" r:id="rId5"/>
    <p:sldId id="259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7B1"/>
    <a:srgbClr val="466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81" d="100"/>
          <a:sy n="81" d="100"/>
        </p:scale>
        <p:origin x="60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effectLst/>
              </a:rPr>
              <a:t>Нужны ли мероприятия в школе?</a:t>
            </a:r>
            <a:endParaRPr lang="ru-RU" sz="1800" dirty="0">
              <a:effectLst/>
            </a:endParaRPr>
          </a:p>
        </c:rich>
      </c:tx>
      <c:layout>
        <c:manualLayout>
          <c:xMode val="edge"/>
          <c:yMode val="edge"/>
          <c:x val="0.13809442924453302"/>
          <c:y val="2.14852102730138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175212837175338E-4"/>
          <c:y val="0.42708901373309432"/>
          <c:w val="0.97312603717387847"/>
          <c:h val="0.544063821098917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	Проводятся ли в школе отдельные мероприятия для детей из малообеспеченных семей, многодетных семей, детей из семей СВО и т.д.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5B-4361-9B6D-62531348EDC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effectLst/>
              </a:rPr>
              <a:t>Проводятся ли в школе отдельные мероприятия для детей из малообеспеченных семей, многодетных семей, детей из семей ,</a:t>
            </a:r>
            <a:r>
              <a:rPr lang="ru-RU" sz="1400" baseline="0" dirty="0" smtClean="0">
                <a:effectLst/>
              </a:rPr>
              <a:t> участников специальной военной операции </a:t>
            </a:r>
            <a:r>
              <a:rPr lang="ru-RU" sz="1400" dirty="0" smtClean="0">
                <a:effectLst/>
              </a:rPr>
              <a:t>и т.д.</a:t>
            </a:r>
            <a:endParaRPr lang="ru-RU" sz="1400" dirty="0">
              <a:effectLst/>
            </a:endParaRPr>
          </a:p>
        </c:rich>
      </c:tx>
      <c:layout>
        <c:manualLayout>
          <c:xMode val="edge"/>
          <c:yMode val="edge"/>
          <c:x val="0.13809442924453302"/>
          <c:y val="2.14852102730138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166670052764674E-4"/>
          <c:y val="0.45518518190770801"/>
          <c:w val="0.97312603717387847"/>
          <c:h val="0.544063821098917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	Проводятся ли в школе отдельные мероприятия для детей из малообеспеченных семей, многодетных семей, детей из семей СВО и т.д.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5B-4361-9B6D-62531348EDC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>
                <a:effectLst/>
              </a:rPr>
              <a:t>Выберите из предложенных мероприятий то, которое вы захотите посетить:</a:t>
            </a:r>
          </a:p>
          <a:p>
            <a:pPr>
              <a:defRPr/>
            </a:pPr>
            <a:r>
              <a:rPr lang="ru-RU" sz="1200" dirty="0" smtClean="0">
                <a:effectLst/>
              </a:rPr>
              <a:t>Новогодний праздник «Территория волшебства».</a:t>
            </a:r>
          </a:p>
          <a:p>
            <a:pPr>
              <a:defRPr/>
            </a:pPr>
            <a:r>
              <a:rPr lang="ru-RU" sz="1200" dirty="0" err="1" smtClean="0">
                <a:effectLst/>
              </a:rPr>
              <a:t>Квест</a:t>
            </a:r>
            <a:r>
              <a:rPr lang="ru-RU" sz="1200" dirty="0" smtClean="0">
                <a:effectLst/>
              </a:rPr>
              <a:t>-игра «На пути к знаниям».</a:t>
            </a:r>
          </a:p>
          <a:p>
            <a:pPr>
              <a:defRPr/>
            </a:pPr>
            <a:r>
              <a:rPr lang="ru-RU" sz="1200" dirty="0" smtClean="0">
                <a:effectLst/>
              </a:rPr>
              <a:t>Спортивные состязания «Быстрее. Выше. Сильнее».</a:t>
            </a:r>
            <a:endParaRPr lang="ru-RU" sz="1200" dirty="0">
              <a:effectLst/>
            </a:endParaRPr>
          </a:p>
        </c:rich>
      </c:tx>
      <c:layout>
        <c:manualLayout>
          <c:xMode val="edge"/>
          <c:yMode val="edge"/>
          <c:x val="0.13809442924453302"/>
          <c:y val="2.14852102730138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175212837175338E-4"/>
          <c:y val="0.42708901373309432"/>
          <c:w val="0.97312603717387847"/>
          <c:h val="0.544063821098917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	Проводятся ли в школе отдельные мероприятия для детей из малообеспеченных семей, многодетных семей, детей из семей СВО и т.д.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6.0923324918183988E-2"/>
                  <c:y val="0.1018004305762212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3879249332683644E-2"/>
                  <c:y val="0.1414596483332553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Территория волшебства</c:v>
                </c:pt>
                <c:pt idx="1">
                  <c:v>квест-игра</c:v>
                </c:pt>
                <c:pt idx="2">
                  <c:v>спортивные состязания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0.89</c:v>
                </c:pt>
                <c:pt idx="1">
                  <c:v>0.05</c:v>
                </c:pt>
                <c:pt idx="2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5B-4361-9B6D-62531348EDC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, вешалка, лампа,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F558159-12CC-636A-B792-E4EBD16F4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23CC98-C3A6-E950-D2D3-0EC9C4F91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181" y="1122363"/>
            <a:ext cx="10086109" cy="2387600"/>
          </a:xfrm>
        </p:spPr>
        <p:txBody>
          <a:bodyPr anchor="b">
            <a:normAutofit/>
          </a:bodyPr>
          <a:lstStyle>
            <a:lvl1pPr algn="ctr">
              <a:defRPr sz="7200" b="1"/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B28AD64-502D-1A66-A6DF-C94D88D8D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181" y="3602038"/>
            <a:ext cx="10086109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466F8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6CEA51-FD97-BC97-271A-84471772D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09.11.2023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B0808E5-B408-E027-89DA-7BEF7744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95C4EFD-353C-9557-83F4-BB375913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942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5CE3AF-915D-7F7C-1F46-232EA572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DC17D87-C6EE-A6CA-F0C9-B234941F3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99FA61-8E70-33DA-298B-9520D0C4F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09.11.2023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C14BE0B-3AEB-58CE-C766-AE833EF0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AAF53B-AFDF-AA28-0A2A-263AF166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030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1752C52-C95F-E025-D8DB-9648B13CA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AED4AC1-2B4A-E82B-EA27-5A9A3109F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8E9098C-94D9-EE4B-CBE8-122906BC9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09.11.2023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FA2A01-705D-994C-8EE6-13C217DE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1AEC40-BCA5-6754-727F-A433B3C9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385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35A8B7-4E30-6ACC-F31D-DF4485F1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C019B5-2824-9901-D5DA-6910D6B83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3ACC1BE-F97D-64C7-2634-15ADD3CD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09.11.2023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77FC68-B75F-6860-ACAA-41B750B0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99BE66-B5BE-2CFF-21C6-AE5C2E21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045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661E3A-50EC-FCCE-8CAB-A455237F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B5FBFE2-2C14-0FDB-FA46-01A5E5A55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7FF3AB-547D-9C41-1356-E38B8C01F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09.11.2023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6E4CC6-8DB4-F67E-10FF-3AB0F8CF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30A6EA4-21EE-59A5-7C6B-2FD52FEB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89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9E9CBB-ED9D-F516-0701-BCE0E509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13EBBD-6B98-7644-3A90-0C62EF19F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E970D5F-60D6-0F7F-6922-74325B1A5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25D9E6E-4BDA-0299-C546-1A195BED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09.11.2023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86C2084-3520-2341-31CD-419C5246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E4B1F19-EC94-573C-8E3D-8EF7F687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250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0B461B-408B-9DC3-B8CD-880C28C4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FA92494-6FFF-69D5-13F6-4BD1BFA11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A65975E-F327-C7A4-6E72-E9D98799B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46B474C-B76C-F92D-E6BC-F5F1A00AA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3AD327E-9243-5CC6-2D52-1B66C3428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DDA96B3-0E84-3218-B845-C4D73189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09.11.2023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A5355A0-85F1-77DE-972B-383021BBE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AAC1579-66CF-3BED-3EEF-42498DBE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487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E8DD77-8C21-9C59-7009-26353637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348DD61-06D0-45B2-C21F-41928F12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09.11.2023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ECEBA6C-507B-8EB7-901B-74A04F53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85E2274-DB90-75DA-1628-23F38840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010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4C919BB-1B40-A963-4C3D-7815E2EF6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09.11.2023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373C9C7-0B4B-E862-5058-00C5AB73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513C4EF-F317-BDB3-B32F-B791BF04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5404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7C6C11-80FB-1693-D39B-1B41292C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9BAAC6-3F5B-EDB6-1DDA-C946702AF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5AC7EF8-474E-9A5F-9140-4FF2CC605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7C88D75-C1CF-A3E1-8489-D9CE30FA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09.11.2023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E23BA9-C0B8-592F-535F-ED679CDD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B42AE91-46D7-B3EB-B3DD-EE7D0668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70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44E61D-473A-5A88-AB7E-A4D731C8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9F59467-E984-F792-D51E-956D5B58B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81646EF-5FE9-6899-BF66-B1D0E4086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3EA2E40-7D1E-5D5A-6D75-FF9CFD4A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09.11.2023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1E64D46-361E-A89C-4A8B-2C5374C3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792A4DD-2897-2131-DE71-9ECB9AA9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788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E7900A5-ABF7-1EF0-A50D-EECBDE3546C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4A7245-B35D-9689-9B76-36BAEA7C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27" y="173469"/>
            <a:ext cx="10515600" cy="540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8F38FE-181F-4CB0-92A0-67F1B4FCD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F08460-893B-F56D-678C-168A558DA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72E9D-0DA1-462D-ADB3-D4E8934D88E0}" type="datetimeFigureOut">
              <a:rPr lang="x-none" smtClean="0"/>
              <a:t>09.11.2023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C281E1-8B1C-DED6-BF4D-5399D7C12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A7FEC4-5E77-D2D7-D114-6AC10392E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11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091A63-6CAA-EED9-EB43-2C34CAA33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275" y="628092"/>
            <a:ext cx="11528855" cy="2671161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Проект </a:t>
            </a:r>
            <a:r>
              <a:rPr lang="ru-RU" sz="2800" dirty="0"/>
              <a:t>школьного инициативного бюджетирования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/>
              <a:t>Народный бюджет в школе» в Республике Коми в 2024 году</a:t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dirty="0" smtClean="0"/>
              <a:t>«Территория </a:t>
            </a:r>
            <a:r>
              <a:rPr lang="ru-RU" sz="4000" dirty="0"/>
              <a:t>Волшебства!»</a:t>
            </a:r>
            <a:endParaRPr lang="x-none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13AEF0A-DCE3-C285-74EF-24856F74D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0930" y="3725605"/>
            <a:ext cx="5192333" cy="1970860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Автор проекта</a:t>
            </a:r>
            <a:r>
              <a:rPr lang="en-US" dirty="0"/>
              <a:t>: </a:t>
            </a:r>
            <a:r>
              <a:rPr lang="ru-RU" dirty="0" err="1"/>
              <a:t>Брызгунова</a:t>
            </a:r>
            <a:r>
              <a:rPr lang="ru-RU" dirty="0"/>
              <a:t> Арина </a:t>
            </a:r>
            <a:r>
              <a:rPr lang="ru-RU" dirty="0" smtClean="0"/>
              <a:t>Владимировна, учащаяся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7</a:t>
            </a:r>
            <a:r>
              <a:rPr lang="ru-RU" dirty="0" smtClean="0"/>
              <a:t> кадетского класса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Руководитель: Чупрова Елена Валентиновна, учитель истории и обществознания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6677" y="0"/>
            <a:ext cx="7549661" cy="1465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автономное общеобразовательное учреждение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«Средняя общеобразовательная школа № 31» г. Сыктывкара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(МАОУ «СОШ № 31» г. Сыктывкара)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Сыктывкарса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муниципальнöй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асъюралана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öтувтан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веськöдлан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 «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Шöр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сöвмöдан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велöдчан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 №31» 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6F4A00-87B2-4B45-C893-4AD42C5D9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16" y="352577"/>
            <a:ext cx="10515600" cy="54003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Перспективы развития </a:t>
            </a:r>
            <a:r>
              <a:rPr lang="ru-RU" b="1" dirty="0" smtClean="0"/>
              <a:t>проекта: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4E13DE-F8AB-2E28-FB54-CA1B64E56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61" y="1646517"/>
            <a:ext cx="10699422" cy="2590866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/>
              <a:t>В будущем данное мероприятие станет традиционным и будет проводится ежегодно.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Будет проведено несколько рабочих встреч с новой командой (потому что есть выпускники) для обсуждения проекта и его реализации в будущем году.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Произойдет частичное обновление содержания проводимых мероприятий.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E0A57C8-48AA-E3C4-DC44-01631E7A7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749" y="4237383"/>
            <a:ext cx="4008994" cy="24379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71F61C7-5A2D-E398-3881-8FABB0848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763" y="4174773"/>
            <a:ext cx="3885010" cy="234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5E08A7-7B70-D816-8FE5-B38FC8977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Контактные </a:t>
            </a:r>
            <a:r>
              <a:rPr lang="ru-RU" b="1" dirty="0" smtClean="0"/>
              <a:t>данные ,партнеры</a:t>
            </a:r>
            <a:r>
              <a:rPr lang="en-US" b="1" dirty="0" smtClean="0"/>
              <a:t>:</a:t>
            </a:r>
            <a:endParaRPr lang="ru-RU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CEA7221B-CA26-4EA2-CB27-E9BE44FEF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633" y="2091174"/>
            <a:ext cx="4351338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24A4196-CFA2-117B-3B16-E34A0EBFC90F}"/>
              </a:ext>
            </a:extLst>
          </p:cNvPr>
          <p:cNvSpPr txBox="1"/>
          <p:nvPr/>
        </p:nvSpPr>
        <p:spPr>
          <a:xfrm>
            <a:off x="514927" y="1392108"/>
            <a:ext cx="4452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Наша группа во </a:t>
            </a:r>
            <a:r>
              <a:rPr lang="ru-RU" sz="2800" b="1" dirty="0" err="1" smtClean="0"/>
              <a:t>Вконтакте</a:t>
            </a:r>
            <a:r>
              <a:rPr lang="ru-RU" sz="2800" b="1" dirty="0" smtClean="0"/>
              <a:t>:</a:t>
            </a:r>
            <a:endParaRPr lang="ru-RU" sz="2800" b="1" dirty="0"/>
          </a:p>
        </p:txBody>
      </p:sp>
      <p:pic>
        <p:nvPicPr>
          <p:cNvPr id="1026" name="Picture 2" descr="https://yt3.googleusercontent.com/ytc/AOPolaTOTq8oioy_Y_oHKMrmhCasmDkCFokY0BJZM-Uc=s900-c-k-c0x00ffffff-no-r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806" y="2231851"/>
            <a:ext cx="3943800" cy="39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90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448EB6-B1BC-4B72-9F95-2557CE54F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14" y="247609"/>
            <a:ext cx="10515600" cy="54003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Команда: </a:t>
            </a:r>
            <a:endParaRPr lang="x-none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15546" y="1680517"/>
            <a:ext cx="4213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Ушакова Эвелина Артемовна учащаяся 11класса, редактор группы в </a:t>
            </a:r>
            <a:r>
              <a:rPr lang="ru-RU" sz="2000" dirty="0" err="1"/>
              <a:t>Вконтакте</a:t>
            </a:r>
            <a:r>
              <a:rPr lang="ru-RU" sz="2000" dirty="0"/>
              <a:t> « МАОУ| Школа 31 | г. Сыктывкар», выпускник Профильной смены «Народный бюджет в школу»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83838" y="1539688"/>
            <a:ext cx="4040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Воробьева Ангелина Евгеньевна учащаяся 11 класса, технический директор классных часов «Разговоры о важном», выпускник Профильной смены « народный бюджет в школу»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CFEEF3B-2510-60B1-D69C-11687EE4A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157" y="3695118"/>
            <a:ext cx="2223548" cy="29647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98A0EDB-46B8-BCC9-4900-680E7BBE4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507" y="3570247"/>
            <a:ext cx="2280108" cy="30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81" y="140567"/>
            <a:ext cx="9354937" cy="863479"/>
          </a:xfrm>
        </p:spPr>
        <p:txBody>
          <a:bodyPr>
            <a:normAutofit/>
          </a:bodyPr>
          <a:lstStyle/>
          <a:p>
            <a:r>
              <a:rPr lang="ru-RU" sz="3600" b="1" dirty="0"/>
              <a:t>Актуальность и проблематика</a:t>
            </a:r>
            <a:endParaRPr lang="x-none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EBC2DE5-3CEA-15DE-6609-5ED054776F9B}"/>
              </a:ext>
            </a:extLst>
          </p:cNvPr>
          <p:cNvSpPr txBox="1"/>
          <p:nvPr/>
        </p:nvSpPr>
        <p:spPr>
          <a:xfrm>
            <a:off x="892809" y="1703895"/>
            <a:ext cx="5203191" cy="23967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B818332C-3D29-F6AF-7FDE-04BE7E58F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740137"/>
              </p:ext>
            </p:extLst>
          </p:nvPr>
        </p:nvGraphicFramePr>
        <p:xfrm>
          <a:off x="514927" y="1428592"/>
          <a:ext cx="1295019" cy="1023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019">
                  <a:extLst>
                    <a:ext uri="{9D8B030D-6E8A-4147-A177-3AD203B41FA5}">
                      <a16:colId xmlns="" xmlns:a16="http://schemas.microsoft.com/office/drawing/2014/main" val="3331186190"/>
                    </a:ext>
                  </a:extLst>
                </a:gridCol>
              </a:tblGrid>
              <a:tr h="870705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4031249"/>
                  </a:ext>
                </a:extLst>
              </a:tr>
              <a:tr h="57405"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547055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9DF25BB-2A15-8774-E259-273617871FF4}"/>
              </a:ext>
            </a:extLst>
          </p:cNvPr>
          <p:cNvSpPr txBox="1"/>
          <p:nvPr/>
        </p:nvSpPr>
        <p:spPr>
          <a:xfrm>
            <a:off x="6096000" y="1306458"/>
            <a:ext cx="50810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Ежегодно </a:t>
            </a:r>
            <a:r>
              <a:rPr lang="ru-RU" sz="2000" dirty="0"/>
              <a:t>увеличивается число детей из семей, имеющих статус «малоимущие</a:t>
            </a:r>
            <a:r>
              <a:rPr lang="ru-RU" sz="2000" dirty="0" smtClean="0"/>
              <a:t>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Появились </a:t>
            </a:r>
            <a:r>
              <a:rPr lang="ru-RU" sz="2000" dirty="0"/>
              <a:t>дети из семей, участников специальной военной операции.</a:t>
            </a:r>
          </a:p>
          <a:p>
            <a:r>
              <a:rPr lang="ru-RU" sz="2000" dirty="0"/>
              <a:t>Май 2022 года – 59 детей</a:t>
            </a:r>
          </a:p>
          <a:p>
            <a:r>
              <a:rPr lang="ru-RU" sz="2000" dirty="0"/>
              <a:t>Май 2023 года – </a:t>
            </a:r>
            <a:r>
              <a:rPr lang="ru-RU" sz="2000" dirty="0" smtClean="0"/>
              <a:t>70 </a:t>
            </a:r>
            <a:r>
              <a:rPr lang="ru-RU" sz="2000" dirty="0"/>
              <a:t>детей (малоимущие), </a:t>
            </a:r>
            <a:r>
              <a:rPr lang="ru-RU" sz="2000" dirty="0" smtClean="0"/>
              <a:t>3 детей </a:t>
            </a:r>
            <a:r>
              <a:rPr lang="ru-RU" sz="2000" dirty="0"/>
              <a:t>из </a:t>
            </a:r>
            <a:r>
              <a:rPr lang="ru-RU" sz="2000" dirty="0" smtClean="0"/>
              <a:t>семей, участников специальной военной операции.</a:t>
            </a:r>
            <a:endParaRPr lang="ru-RU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4D902FD-4DC0-42E4-19C3-303AEDAAD89A}"/>
              </a:ext>
            </a:extLst>
          </p:cNvPr>
          <p:cNvSpPr txBox="1"/>
          <p:nvPr/>
        </p:nvSpPr>
        <p:spPr>
          <a:xfrm>
            <a:off x="222738" y="890955"/>
            <a:ext cx="55567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Новый </a:t>
            </a:r>
            <a:r>
              <a:rPr lang="ru-RU" sz="2000" dirty="0"/>
              <a:t>год – любимый праздник большинства детей и взрослых. Это ожидание чуда, вера в исполнение желаний и, конечно, встреча с Дедом Морозом и Снегурочкой. Этот праздник принято встречать в семейном кругу, готовить и дарить друг другу подарки. Но так бывает не всегда…  К сожалению, есть семьи, где дети не всегда могут получить подарки и насладится праздничной атмосферой.</a:t>
            </a:r>
          </a:p>
        </p:txBody>
      </p:sp>
      <p:pic>
        <p:nvPicPr>
          <p:cNvPr id="1026" name="Picture 2" descr="https://png.pngtree.com/png-clipart/20190515/original/pngtree-cute-christmas-tree-element-png-image_368748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354" y="3443034"/>
            <a:ext cx="3287422" cy="328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6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754" y="117231"/>
            <a:ext cx="10691445" cy="937845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Опрос в школьной группе </a:t>
            </a:r>
            <a:r>
              <a:rPr lang="ru-RU" sz="4800" b="1" dirty="0" err="1" smtClean="0"/>
              <a:t>ВКонтакте</a:t>
            </a:r>
            <a:r>
              <a:rPr lang="ru-RU" sz="4800" b="1" dirty="0" smtClean="0"/>
              <a:t>:</a:t>
            </a:r>
            <a:endParaRPr lang="ru-RU" sz="48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66BD423-22D5-D572-62FF-429ED0F13D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400721"/>
              </p:ext>
            </p:extLst>
          </p:nvPr>
        </p:nvGraphicFramePr>
        <p:xfrm>
          <a:off x="186680" y="3467653"/>
          <a:ext cx="3593123" cy="3164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>
            <a:extLst>
              <a:ext uri="{FF2B5EF4-FFF2-40B4-BE49-F238E27FC236}">
                <a16:creationId xmlns="" xmlns:a16="http://schemas.microsoft.com/office/drawing/2014/main" id="{B66BD423-22D5-D572-62FF-429ED0F13D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46059"/>
              </p:ext>
            </p:extLst>
          </p:nvPr>
        </p:nvGraphicFramePr>
        <p:xfrm>
          <a:off x="4125635" y="2318792"/>
          <a:ext cx="3593123" cy="3164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3">
            <a:extLst>
              <a:ext uri="{FF2B5EF4-FFF2-40B4-BE49-F238E27FC236}">
                <a16:creationId xmlns="" xmlns:a16="http://schemas.microsoft.com/office/drawing/2014/main" id="{B66BD423-22D5-D572-62FF-429ED0F13D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505205"/>
              </p:ext>
            </p:extLst>
          </p:nvPr>
        </p:nvGraphicFramePr>
        <p:xfrm>
          <a:off x="8099758" y="1228546"/>
          <a:ext cx="3593123" cy="3164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31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Цель</a:t>
            </a:r>
            <a:endParaRPr lang="x-none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4927" y="1490008"/>
            <a:ext cx="11077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Создание эффективных условий для организации досуга детей из малообеспеченных семей и семей, участников специальной военной операции </a:t>
            </a:r>
            <a:r>
              <a:rPr lang="ru-RU" sz="2400" dirty="0" smtClean="0"/>
              <a:t>в </a:t>
            </a:r>
            <a:r>
              <a:rPr lang="ru-RU" sz="2400" dirty="0"/>
              <a:t>МАОУ «СОШ №31» для </a:t>
            </a:r>
            <a:r>
              <a:rPr lang="ru-RU" sz="2400" dirty="0" smtClean="0"/>
              <a:t>73 </a:t>
            </a:r>
            <a:r>
              <a:rPr lang="ru-RU" sz="2400" dirty="0"/>
              <a:t>человек в возрасте от 7 до 17 лет в период с января по декабрь 2024 года, через проведения новогоднего мероприятия «Территория волшебства».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DEE7591-574F-2833-DCA3-A665FA9C5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300" y="3429000"/>
            <a:ext cx="6734120" cy="312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47" y="258310"/>
            <a:ext cx="10515600" cy="54003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Задачи</a:t>
            </a:r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9A883A-0DD9-74F9-52B4-8928EA954075}"/>
              </a:ext>
            </a:extLst>
          </p:cNvPr>
          <p:cNvSpPr txBox="1"/>
          <p:nvPr/>
        </p:nvSpPr>
        <p:spPr>
          <a:xfrm>
            <a:off x="838200" y="1403825"/>
            <a:ext cx="1051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1.Реализация закупки новогодней атрибутики, новогодних подарков для мероприятия.</a:t>
            </a:r>
          </a:p>
          <a:p>
            <a:r>
              <a:rPr lang="ru-RU" sz="2400" dirty="0"/>
              <a:t>2.Запуск информационной кампании мероприятия «Территория волшебства».</a:t>
            </a:r>
          </a:p>
          <a:p>
            <a:r>
              <a:rPr lang="ru-RU" sz="2400" dirty="0"/>
              <a:t>3.Осуществление организации работы с волонтёрами.</a:t>
            </a:r>
          </a:p>
          <a:p>
            <a:r>
              <a:rPr lang="ru-RU" sz="2400" dirty="0"/>
              <a:t>4.Организация и проведение серии репетиционных мероприятий.</a:t>
            </a:r>
          </a:p>
          <a:p>
            <a:r>
              <a:rPr lang="ru-RU" sz="2400" dirty="0"/>
              <a:t>5.Поведение итогов новогоднего мероприятия «Территория волшебства».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6814C54-0C2D-7B03-7B76-3EF62AA23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33" y="3732729"/>
            <a:ext cx="3669710" cy="28669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B4344E8-3CCF-DFE0-5028-62EC7534D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121" y="3732729"/>
            <a:ext cx="3783291" cy="289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66" y="253226"/>
            <a:ext cx="9464512" cy="48206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Механизмы реализации проекта</a:t>
            </a:r>
            <a:endParaRPr lang="x-none" b="1" dirty="0"/>
          </a:p>
        </p:txBody>
      </p: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E5429794-63F4-0F46-9AEB-8D86B3CEC0E0}"/>
              </a:ext>
            </a:extLst>
          </p:cNvPr>
          <p:cNvGrpSpPr/>
          <p:nvPr/>
        </p:nvGrpSpPr>
        <p:grpSpPr>
          <a:xfrm>
            <a:off x="8928828" y="3318580"/>
            <a:ext cx="2466338" cy="638596"/>
            <a:chOff x="8928828" y="4019224"/>
            <a:chExt cx="2466338" cy="638596"/>
          </a:xfrm>
        </p:grpSpPr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ED0F6768-B879-E348-858A-02AA9FBA3D4A}"/>
                </a:ext>
              </a:extLst>
            </p:cNvPr>
            <p:cNvSpPr/>
            <p:nvPr/>
          </p:nvSpPr>
          <p:spPr>
            <a:xfrm>
              <a:off x="8928828" y="4308044"/>
              <a:ext cx="2466338" cy="349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5106520C-4ABE-BF4B-837E-73508711CEDC}"/>
                </a:ext>
              </a:extLst>
            </p:cNvPr>
            <p:cNvSpPr txBox="1"/>
            <p:nvPr/>
          </p:nvSpPr>
          <p:spPr>
            <a:xfrm>
              <a:off x="8928828" y="4019224"/>
              <a:ext cx="1238552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en-US" sz="1600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2CF01E-73FD-CCCC-05E7-1FECD860207E}"/>
              </a:ext>
            </a:extLst>
          </p:cNvPr>
          <p:cNvSpPr txBox="1"/>
          <p:nvPr/>
        </p:nvSpPr>
        <p:spPr>
          <a:xfrm>
            <a:off x="603316" y="1473963"/>
            <a:ext cx="10256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Проект «Территория волшебства» - это организация и проведение Новогоднего праздника для детей из малообеспеченных семей и семей, участников специальной военной операции. В рамках проекта будут проведены мероприятия, направленные на организацию досуга детей из малообеспеченных семей, и детей из </a:t>
            </a:r>
            <a:r>
              <a:rPr lang="ru-RU" sz="2400" dirty="0" smtClean="0"/>
              <a:t>семей, участников специальной военной операции: </a:t>
            </a:r>
            <a:r>
              <a:rPr lang="ru-RU" sz="2400" dirty="0"/>
              <a:t>акция «Подарок для друга», новогодний утренник и т.д.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DB251D-BA39-A164-8F96-43F44762C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65" y="3793519"/>
            <a:ext cx="4216883" cy="28112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C9168B0-7388-DC05-4D68-E889220C8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827320"/>
            <a:ext cx="4216883" cy="27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53FE60-5D19-719E-60A7-5276197E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Ожидаемые </a:t>
            </a:r>
            <a:r>
              <a:rPr lang="ru-RU" b="1" dirty="0" smtClean="0"/>
              <a:t>результаты: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4B899F1-0283-75FA-1883-A3733697E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763" y="1195754"/>
            <a:ext cx="4596052" cy="52239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: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мероприятий – 12;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публикаций – 8;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партнеров – 3;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волонтеров – 20.</a:t>
            </a:r>
          </a:p>
          <a:p>
            <a:pPr marL="0" indent="0" algn="just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наших мероприятиях примут участие свыше 120 учеников МАОУ «СОШ №31», в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73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из малообеспеченных семей и семей, участников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специальной военной операции.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3ED37FE-32FE-6DBA-4EAD-D240C2585BDE}"/>
              </a:ext>
            </a:extLst>
          </p:cNvPr>
          <p:cNvSpPr txBox="1"/>
          <p:nvPr/>
        </p:nvSpPr>
        <p:spPr>
          <a:xfrm>
            <a:off x="7385538" y="1008186"/>
            <a:ext cx="459544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Ежегодное проведение мероприятия.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и проведены  мероприятия: акция «Подарок для друга», новогодний утренник.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малообеспеченных семей,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специальной военной операции получат хорошее настроение, положительные эмоции.</a:t>
            </a:r>
          </a:p>
          <a:p>
            <a:endParaRPr lang="en-US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255"/>
            <a:ext cx="1253764" cy="1342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897" y="1195754"/>
            <a:ext cx="1253764" cy="134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DE15E9-D983-86B0-6DE4-FF485402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Софинансирование</a:t>
            </a:r>
            <a:r>
              <a:rPr lang="ru-RU" b="1" dirty="0" smtClean="0"/>
              <a:t> и Смета:</a:t>
            </a:r>
            <a:endParaRPr lang="ru-RU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0455BBC5-BEA8-3618-817A-DDFBE823129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7527799"/>
              </p:ext>
            </p:extLst>
          </p:nvPr>
        </p:nvGraphicFramePr>
        <p:xfrm>
          <a:off x="316523" y="652433"/>
          <a:ext cx="7080740" cy="5788298"/>
        </p:xfrm>
        <a:graphic>
          <a:graphicData uri="http://schemas.openxmlformats.org/drawingml/2006/table">
            <a:tbl>
              <a:tblPr firstRow="1" firstCol="1" bandRow="1"/>
              <a:tblGrid>
                <a:gridCol w="1220896">
                  <a:extLst>
                    <a:ext uri="{9D8B030D-6E8A-4147-A177-3AD203B41FA5}">
                      <a16:colId xmlns="" xmlns:a16="http://schemas.microsoft.com/office/drawing/2014/main" val="2071028322"/>
                    </a:ext>
                  </a:extLst>
                </a:gridCol>
                <a:gridCol w="1595321">
                  <a:extLst>
                    <a:ext uri="{9D8B030D-6E8A-4147-A177-3AD203B41FA5}">
                      <a16:colId xmlns="" xmlns:a16="http://schemas.microsoft.com/office/drawing/2014/main" val="1977071974"/>
                    </a:ext>
                  </a:extLst>
                </a:gridCol>
                <a:gridCol w="519710">
                  <a:extLst>
                    <a:ext uri="{9D8B030D-6E8A-4147-A177-3AD203B41FA5}">
                      <a16:colId xmlns="" xmlns:a16="http://schemas.microsoft.com/office/drawing/2014/main" val="4155966065"/>
                    </a:ext>
                  </a:extLst>
                </a:gridCol>
                <a:gridCol w="1465537">
                  <a:extLst>
                    <a:ext uri="{9D8B030D-6E8A-4147-A177-3AD203B41FA5}">
                      <a16:colId xmlns="" xmlns:a16="http://schemas.microsoft.com/office/drawing/2014/main" val="3836381767"/>
                    </a:ext>
                  </a:extLst>
                </a:gridCol>
                <a:gridCol w="1465537">
                  <a:extLst>
                    <a:ext uri="{9D8B030D-6E8A-4147-A177-3AD203B41FA5}">
                      <a16:colId xmlns="" xmlns:a16="http://schemas.microsoft.com/office/drawing/2014/main" val="2158498181"/>
                    </a:ext>
                  </a:extLst>
                </a:gridCol>
                <a:gridCol w="813739">
                  <a:extLst>
                    <a:ext uri="{9D8B030D-6E8A-4147-A177-3AD203B41FA5}">
                      <a16:colId xmlns="" xmlns:a16="http://schemas.microsoft.com/office/drawing/2014/main" val="1417592356"/>
                    </a:ext>
                  </a:extLst>
                </a:gridCol>
              </a:tblGrid>
              <a:tr h="34786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товара/услуги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 товара/услуги (руб.)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384754"/>
                  </a:ext>
                </a:extLst>
              </a:tr>
              <a:tr h="2362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том числе из средств республиканского бюджета (90%)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том числе из местного бюджета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(10%)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2035400"/>
                  </a:ext>
                </a:extLst>
              </a:tr>
              <a:tr h="82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Новогодние подарки: шоколад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13140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59573643"/>
                  </a:ext>
                </a:extLst>
              </a:tr>
              <a:tr h="82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Новогодние подарки: книга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13140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68130144"/>
                  </a:ext>
                </a:extLst>
              </a:tr>
              <a:tr h="545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Новогодняя елка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35033746"/>
                  </a:ext>
                </a:extLst>
              </a:tr>
              <a:tr h="545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Новогодние украшения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20800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18720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377150"/>
                  </a:ext>
                </a:extLst>
              </a:tr>
              <a:tr h="27275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0" marR="3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1486328"/>
                  </a:ext>
                </a:extLst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242474" y="844062"/>
            <a:ext cx="2832294" cy="506436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Имеется:</a:t>
            </a:r>
          </a:p>
          <a:p>
            <a:r>
              <a:rPr lang="ru-RU" dirty="0"/>
              <a:t>Школьная </a:t>
            </a:r>
            <a:r>
              <a:rPr lang="ru-RU" dirty="0" smtClean="0"/>
              <a:t>столовая</a:t>
            </a:r>
          </a:p>
          <a:p>
            <a:r>
              <a:rPr lang="ru-RU" dirty="0" smtClean="0"/>
              <a:t>Центр детских инициатив</a:t>
            </a:r>
            <a:endParaRPr lang="ru-RU" dirty="0"/>
          </a:p>
          <a:p>
            <a:r>
              <a:rPr lang="ru-RU" dirty="0"/>
              <a:t>Ноутбук</a:t>
            </a:r>
          </a:p>
          <a:p>
            <a:r>
              <a:rPr lang="ru-RU" dirty="0"/>
              <a:t>Проектор</a:t>
            </a:r>
          </a:p>
          <a:p>
            <a:r>
              <a:rPr lang="ru-RU" dirty="0"/>
              <a:t>Экран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Рукописный ввод 5">
            <a:extLst>
              <a:ext uri="{FF2B5EF4-FFF2-40B4-BE49-F238E27FC236}">
                <a16:creationId xmlns="" xmlns:a16="http://schemas.microsoft.com/office/drawing/2014/main" id="{B9F36886-F574-97AD-279C-9F85193F95AA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685463" y="7318375"/>
            <a:ext cx="155575" cy="1595438"/>
          </a:xfrm>
          <a:prstGeom prst="rect">
            <a:avLst/>
          </a:prstGeom>
          <a:noFill/>
          <a:ln w="18000" cap="rnd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ACB6D682-2A0B-963F-0776-D8F61F4FF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2282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5234" y="713508"/>
            <a:ext cx="2215520" cy="445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712</Words>
  <Application>Microsoft Office PowerPoint</Application>
  <PresentationFormat>Широкоэкранный</PresentationFormat>
  <Paragraphs>107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   Проект школьного инициативного бюджетирования  «Народный бюджет в школе» в Республике Коми в 2024 году  «Территория Волшебства!»</vt:lpstr>
      <vt:lpstr>Команда: </vt:lpstr>
      <vt:lpstr>Актуальность и проблематика</vt:lpstr>
      <vt:lpstr>Опрос в школьной группе ВКонтакте:</vt:lpstr>
      <vt:lpstr>Цель</vt:lpstr>
      <vt:lpstr>Задачи</vt:lpstr>
      <vt:lpstr>Механизмы реализации проекта</vt:lpstr>
      <vt:lpstr>Ожидаемые результаты:</vt:lpstr>
      <vt:lpstr>Софинансирование и Смета:</vt:lpstr>
      <vt:lpstr>Перспективы развития проекта:</vt:lpstr>
      <vt:lpstr>Контактные данные ,партнеры: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Парламент</cp:lastModifiedBy>
  <cp:revision>18</cp:revision>
  <dcterms:created xsi:type="dcterms:W3CDTF">2023-02-11T07:57:32Z</dcterms:created>
  <dcterms:modified xsi:type="dcterms:W3CDTF">2023-11-09T11:44:31Z</dcterms:modified>
</cp:coreProperties>
</file>